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sldIdLst>
    <p:sldId id="256" r:id="rId5"/>
    <p:sldId id="291" r:id="rId6"/>
    <p:sldId id="270" r:id="rId7"/>
    <p:sldId id="308" r:id="rId8"/>
    <p:sldId id="279" r:id="rId9"/>
    <p:sldId id="310" r:id="rId10"/>
    <p:sldId id="275" r:id="rId11"/>
    <p:sldId id="271" r:id="rId12"/>
    <p:sldId id="296" r:id="rId13"/>
    <p:sldId id="311" r:id="rId14"/>
    <p:sldId id="272" r:id="rId15"/>
    <p:sldId id="273" r:id="rId16"/>
    <p:sldId id="292" r:id="rId17"/>
    <p:sldId id="313" r:id="rId18"/>
    <p:sldId id="264" r:id="rId19"/>
    <p:sldId id="258" r:id="rId20"/>
    <p:sldId id="265" r:id="rId21"/>
    <p:sldId id="314" r:id="rId22"/>
    <p:sldId id="259" r:id="rId23"/>
    <p:sldId id="274" r:id="rId24"/>
    <p:sldId id="278" r:id="rId25"/>
    <p:sldId id="280" r:id="rId26"/>
    <p:sldId id="281" r:id="rId27"/>
    <p:sldId id="286" r:id="rId28"/>
    <p:sldId id="315" r:id="rId29"/>
    <p:sldId id="282" r:id="rId30"/>
    <p:sldId id="300" r:id="rId31"/>
    <p:sldId id="302" r:id="rId32"/>
    <p:sldId id="303" r:id="rId33"/>
    <p:sldId id="299" r:id="rId34"/>
    <p:sldId id="316" r:id="rId35"/>
    <p:sldId id="261" r:id="rId36"/>
    <p:sldId id="288" r:id="rId37"/>
    <p:sldId id="284" r:id="rId38"/>
    <p:sldId id="287" r:id="rId39"/>
    <p:sldId id="295" r:id="rId40"/>
    <p:sldId id="268" r:id="rId41"/>
    <p:sldId id="317" r:id="rId42"/>
    <p:sldId id="262" r:id="rId43"/>
    <p:sldId id="319" r:id="rId44"/>
    <p:sldId id="323" r:id="rId45"/>
    <p:sldId id="320" r:id="rId46"/>
    <p:sldId id="321" r:id="rId47"/>
    <p:sldId id="322" r:id="rId48"/>
    <p:sldId id="269" r:id="rId49"/>
    <p:sldId id="318" r:id="rId50"/>
    <p:sldId id="304" r:id="rId51"/>
    <p:sldId id="307" r:id="rId52"/>
    <p:sldId id="263" r:id="rId53"/>
    <p:sldId id="293" r:id="rId54"/>
    <p:sldId id="305" r:id="rId55"/>
    <p:sldId id="294" r:id="rId56"/>
    <p:sldId id="276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550"/>
    <a:srgbClr val="546A7B"/>
    <a:srgbClr val="629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B5DAF-31B2-49C7-9475-009C5CF2767D}" v="5" dt="2024-05-29T23:07:33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60286" autoAdjust="0"/>
  </p:normalViewPr>
  <p:slideViewPr>
    <p:cSldViewPr snapToGrid="0">
      <p:cViewPr varScale="1">
        <p:scale>
          <a:sx n="46" d="100"/>
          <a:sy n="46" d="100"/>
        </p:scale>
        <p:origin x="1713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7A8EE-3F2B-475D-9AFC-BBB2ED6803D9}" type="datetimeFigureOut">
              <a:t>05/06/2024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B0DB2-CD21-4CD3-BB68-FE502E1D6876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233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ea typeface="+mn-lt"/>
                <a:cs typeface="+mn-lt"/>
              </a:rPr>
              <a:t>Bonjour à </a:t>
            </a:r>
            <a:r>
              <a:rPr lang="en-US" sz="1200" err="1">
                <a:ea typeface="+mn-lt"/>
                <a:cs typeface="+mn-lt"/>
              </a:rPr>
              <a:t>tous</a:t>
            </a:r>
            <a:r>
              <a:rPr lang="en-US" sz="1200">
                <a:ea typeface="+mn-lt"/>
                <a:cs typeface="+mn-lt"/>
              </a:rPr>
              <a:t> et </a:t>
            </a:r>
            <a:r>
              <a:rPr lang="en-US" sz="1200" err="1">
                <a:ea typeface="+mn-lt"/>
                <a:cs typeface="+mn-lt"/>
              </a:rPr>
              <a:t>bienvenue</a:t>
            </a:r>
            <a:r>
              <a:rPr lang="en-US" sz="1200">
                <a:ea typeface="+mn-lt"/>
                <a:cs typeface="+mn-lt"/>
              </a:rPr>
              <a:t>, nous </a:t>
            </a:r>
            <a:r>
              <a:rPr lang="en-US" sz="1200" err="1">
                <a:ea typeface="+mn-lt"/>
                <a:cs typeface="+mn-lt"/>
              </a:rPr>
              <a:t>allons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vous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parler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notre</a:t>
            </a:r>
            <a:r>
              <a:rPr lang="en-US" sz="1200">
                <a:ea typeface="+mn-lt"/>
                <a:cs typeface="+mn-lt"/>
              </a:rPr>
              <a:t> SAE, </a:t>
            </a:r>
            <a:r>
              <a:rPr lang="en-US" sz="1200" err="1">
                <a:ea typeface="+mn-lt"/>
                <a:cs typeface="+mn-lt"/>
              </a:rPr>
              <a:t>ce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projet</a:t>
            </a:r>
            <a:r>
              <a:rPr lang="en-US" sz="1200">
                <a:ea typeface="+mn-lt"/>
                <a:cs typeface="+mn-lt"/>
              </a:rPr>
              <a:t> nous a </a:t>
            </a:r>
            <a:r>
              <a:rPr lang="en-US" sz="1200" err="1">
                <a:ea typeface="+mn-lt"/>
                <a:cs typeface="+mn-lt"/>
              </a:rPr>
              <a:t>permis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mettre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pratique </a:t>
            </a:r>
            <a:r>
              <a:rPr lang="en-US" sz="1200" err="1">
                <a:ea typeface="+mn-lt"/>
                <a:cs typeface="+mn-lt"/>
              </a:rPr>
              <a:t>nos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connaissances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théoriques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réseau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informatique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concevant</a:t>
            </a:r>
            <a:r>
              <a:rPr lang="en-US" sz="1200">
                <a:ea typeface="+mn-lt"/>
                <a:cs typeface="+mn-lt"/>
              </a:rPr>
              <a:t> et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déployant</a:t>
            </a:r>
            <a:r>
              <a:rPr lang="en-US" sz="1200">
                <a:ea typeface="+mn-lt"/>
                <a:cs typeface="+mn-lt"/>
              </a:rPr>
              <a:t> un </a:t>
            </a:r>
            <a:r>
              <a:rPr lang="en-US" sz="1200" err="1">
                <a:ea typeface="+mn-lt"/>
                <a:cs typeface="+mn-lt"/>
              </a:rPr>
              <a:t>réseau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complet</a:t>
            </a:r>
            <a:r>
              <a:rPr lang="en-US" sz="1200">
                <a:ea typeface="+mn-lt"/>
                <a:cs typeface="+mn-lt"/>
              </a:rPr>
              <a:t> pour </a:t>
            </a:r>
            <a:r>
              <a:rPr lang="en-US" sz="1200" err="1">
                <a:ea typeface="+mn-lt"/>
                <a:cs typeface="+mn-lt"/>
              </a:rPr>
              <a:t>une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entreprise</a:t>
            </a:r>
            <a:r>
              <a:rPr lang="en-US" sz="1200">
                <a:ea typeface="+mn-lt"/>
                <a:cs typeface="+mn-lt"/>
              </a:rPr>
              <a:t> fictive.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 sz="1200" err="1">
                <a:ea typeface="+mn-lt"/>
                <a:cs typeface="+mn-lt"/>
              </a:rPr>
              <a:t>L'objectif</a:t>
            </a:r>
            <a:r>
              <a:rPr lang="en-US" sz="1200">
                <a:ea typeface="+mn-lt"/>
                <a:cs typeface="+mn-lt"/>
              </a:rPr>
              <a:t> principal de </a:t>
            </a:r>
            <a:r>
              <a:rPr lang="en-US" sz="1200" err="1">
                <a:ea typeface="+mn-lt"/>
                <a:cs typeface="+mn-lt"/>
              </a:rPr>
              <a:t>cette</a:t>
            </a:r>
            <a:r>
              <a:rPr lang="en-US" sz="1200">
                <a:ea typeface="+mn-lt"/>
                <a:cs typeface="+mn-lt"/>
              </a:rPr>
              <a:t> SAE </a:t>
            </a:r>
            <a:r>
              <a:rPr lang="en-US" sz="1200" err="1">
                <a:ea typeface="+mn-lt"/>
                <a:cs typeface="+mn-lt"/>
              </a:rPr>
              <a:t>était</a:t>
            </a:r>
            <a:r>
              <a:rPr lang="en-US" sz="1200">
                <a:ea typeface="+mn-lt"/>
                <a:cs typeface="+mn-lt"/>
              </a:rPr>
              <a:t> de nous confronter à des situations </a:t>
            </a:r>
            <a:r>
              <a:rPr lang="en-US" sz="1200" err="1">
                <a:ea typeface="+mn-lt"/>
                <a:cs typeface="+mn-lt"/>
              </a:rPr>
              <a:t>réelles</a:t>
            </a:r>
            <a:r>
              <a:rPr lang="en-US" sz="1200">
                <a:ea typeface="+mn-lt"/>
                <a:cs typeface="+mn-lt"/>
              </a:rPr>
              <a:t> que nous </a:t>
            </a:r>
            <a:r>
              <a:rPr lang="en-US" sz="1200" err="1">
                <a:ea typeface="+mn-lt"/>
                <a:cs typeface="+mn-lt"/>
              </a:rPr>
              <a:t>pourrions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rencontrer</a:t>
            </a:r>
            <a:r>
              <a:rPr lang="en-US" sz="1200">
                <a:ea typeface="+mn-lt"/>
                <a:cs typeface="+mn-lt"/>
              </a:rPr>
              <a:t> dans </a:t>
            </a:r>
            <a:r>
              <a:rPr lang="en-US" sz="1200" err="1">
                <a:ea typeface="+mn-lt"/>
                <a:cs typeface="+mn-lt"/>
              </a:rPr>
              <a:t>notre</a:t>
            </a:r>
            <a:r>
              <a:rPr lang="en-US" sz="1200">
                <a:ea typeface="+mn-lt"/>
                <a:cs typeface="+mn-lt"/>
              </a:rPr>
              <a:t> future </a:t>
            </a:r>
            <a:r>
              <a:rPr lang="en-US" sz="1200" err="1">
                <a:ea typeface="+mn-lt"/>
                <a:cs typeface="+mn-lt"/>
              </a:rPr>
              <a:t>carrière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professionnelle</a:t>
            </a:r>
            <a:r>
              <a:rPr lang="en-US" sz="1200">
                <a:ea typeface="+mn-lt"/>
                <a:cs typeface="+mn-lt"/>
              </a:rPr>
              <a:t>. En </a:t>
            </a:r>
            <a:r>
              <a:rPr lang="en-US" sz="1200" err="1">
                <a:ea typeface="+mn-lt"/>
                <a:cs typeface="+mn-lt"/>
              </a:rPr>
              <a:t>concevant</a:t>
            </a:r>
            <a:r>
              <a:rPr lang="en-US" sz="1200">
                <a:ea typeface="+mn-lt"/>
                <a:cs typeface="+mn-lt"/>
              </a:rPr>
              <a:t> et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mettant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place un </a:t>
            </a:r>
            <a:r>
              <a:rPr lang="en-US" sz="1200" err="1">
                <a:ea typeface="+mn-lt"/>
                <a:cs typeface="+mn-lt"/>
              </a:rPr>
              <a:t>réseau</a:t>
            </a:r>
            <a:r>
              <a:rPr lang="en-US" sz="1200">
                <a:ea typeface="+mn-lt"/>
                <a:cs typeface="+mn-lt"/>
              </a:rPr>
              <a:t> pour </a:t>
            </a:r>
            <a:r>
              <a:rPr lang="en-US" sz="1200" err="1">
                <a:ea typeface="+mn-lt"/>
                <a:cs typeface="+mn-lt"/>
              </a:rPr>
              <a:t>une</a:t>
            </a:r>
            <a:r>
              <a:rPr lang="en-US" sz="1200">
                <a:ea typeface="+mn-lt"/>
                <a:cs typeface="+mn-lt"/>
              </a:rPr>
              <a:t> petite structure, nous </a:t>
            </a:r>
            <a:r>
              <a:rPr lang="en-US" sz="1200" err="1">
                <a:ea typeface="+mn-lt"/>
                <a:cs typeface="+mn-lt"/>
              </a:rPr>
              <a:t>avons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eu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l'opportunité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développer</a:t>
            </a:r>
            <a:r>
              <a:rPr lang="en-US" sz="1200">
                <a:ea typeface="+mn-lt"/>
                <a:cs typeface="+mn-lt"/>
              </a:rPr>
              <a:t> des </a:t>
            </a:r>
            <a:r>
              <a:rPr lang="en-US" sz="1200" err="1">
                <a:ea typeface="+mn-lt"/>
                <a:cs typeface="+mn-lt"/>
              </a:rPr>
              <a:t>compétences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essentielles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configuration, gestion et </a:t>
            </a:r>
            <a:r>
              <a:rPr lang="en-US" sz="1200" err="1">
                <a:ea typeface="+mn-lt"/>
                <a:cs typeface="+mn-lt"/>
              </a:rPr>
              <a:t>analyse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réseaux</a:t>
            </a:r>
            <a:r>
              <a:rPr lang="en-US" sz="1200">
                <a:ea typeface="+mn-lt"/>
                <a:cs typeface="+mn-lt"/>
              </a:rPr>
              <a:t>. 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 sz="1200">
                <a:ea typeface="+mn-lt"/>
                <a:cs typeface="+mn-lt"/>
              </a:rPr>
              <a:t>Nous </a:t>
            </a:r>
            <a:r>
              <a:rPr lang="en-US" sz="1200" err="1">
                <a:ea typeface="+mn-lt"/>
                <a:cs typeface="+mn-lt"/>
              </a:rPr>
              <a:t>avons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utilisé</a:t>
            </a:r>
            <a:r>
              <a:rPr lang="en-US" sz="1200">
                <a:ea typeface="+mn-lt"/>
                <a:cs typeface="+mn-lt"/>
              </a:rPr>
              <a:t> des </a:t>
            </a:r>
            <a:r>
              <a:rPr lang="en-US" sz="1200" err="1">
                <a:ea typeface="+mn-lt"/>
                <a:cs typeface="+mn-lt"/>
              </a:rPr>
              <a:t>outils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d'analyse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comme</a:t>
            </a:r>
            <a:r>
              <a:rPr lang="en-US" sz="1200">
                <a:ea typeface="+mn-lt"/>
                <a:cs typeface="+mn-lt"/>
              </a:rPr>
              <a:t> Wireshark pour </a:t>
            </a:r>
            <a:r>
              <a:rPr lang="en-US" sz="1200" err="1">
                <a:ea typeface="+mn-lt"/>
                <a:cs typeface="+mn-lt"/>
              </a:rPr>
              <a:t>vérifier</a:t>
            </a:r>
            <a:r>
              <a:rPr lang="en-US" sz="1200">
                <a:ea typeface="+mn-lt"/>
                <a:cs typeface="+mn-lt"/>
              </a:rPr>
              <a:t> et </a:t>
            </a:r>
            <a:r>
              <a:rPr lang="en-US" sz="1200" err="1">
                <a:ea typeface="+mn-lt"/>
                <a:cs typeface="+mn-lt"/>
              </a:rPr>
              <a:t>valider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nos</a:t>
            </a:r>
            <a:r>
              <a:rPr lang="en-US" sz="1200">
                <a:ea typeface="+mn-lt"/>
                <a:cs typeface="+mn-lt"/>
              </a:rPr>
              <a:t> configurations. Nous </a:t>
            </a:r>
            <a:r>
              <a:rPr lang="en-US" sz="1200" err="1">
                <a:ea typeface="+mn-lt"/>
                <a:cs typeface="+mn-lt"/>
              </a:rPr>
              <a:t>allons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maintenant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entrer</a:t>
            </a:r>
            <a:r>
              <a:rPr lang="en-US" sz="1200">
                <a:ea typeface="+mn-lt"/>
                <a:cs typeface="+mn-lt"/>
              </a:rPr>
              <a:t> dans le </a:t>
            </a:r>
            <a:r>
              <a:rPr lang="en-US" sz="1200" err="1">
                <a:ea typeface="+mn-lt"/>
                <a:cs typeface="+mn-lt"/>
              </a:rPr>
              <a:t>détail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chaque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partie</a:t>
            </a:r>
            <a:r>
              <a:rPr lang="en-US" sz="1200">
                <a:ea typeface="+mn-lt"/>
                <a:cs typeface="+mn-lt"/>
              </a:rPr>
              <a:t>,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commençant</a:t>
            </a:r>
            <a:r>
              <a:rPr lang="en-US" sz="1200">
                <a:ea typeface="+mn-lt"/>
                <a:cs typeface="+mn-lt"/>
              </a:rPr>
              <a:t> par la configuration de base et les tests de communication et de la configuration des VLANs, </a:t>
            </a:r>
            <a:r>
              <a:rPr lang="en-US" sz="1200" err="1">
                <a:ea typeface="+mn-lt"/>
                <a:cs typeface="+mn-lt"/>
              </a:rPr>
              <a:t>suivie</a:t>
            </a:r>
            <a:r>
              <a:rPr lang="en-US" sz="1200">
                <a:ea typeface="+mn-lt"/>
                <a:cs typeface="+mn-lt"/>
              </a:rPr>
              <a:t> de la mise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place du </a:t>
            </a:r>
            <a:r>
              <a:rPr lang="en-US" sz="1200" err="1">
                <a:ea typeface="+mn-lt"/>
                <a:cs typeface="+mn-lt"/>
              </a:rPr>
              <a:t>routage</a:t>
            </a:r>
            <a:r>
              <a:rPr lang="en-US" sz="1200">
                <a:ea typeface="+mn-lt"/>
                <a:cs typeface="+mn-lt"/>
              </a:rPr>
              <a:t> et des services DHCP et NAT/PAT. </a:t>
            </a:r>
            <a:endParaRPr lang="en-US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500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Traceroute </a:t>
            </a:r>
            <a:r>
              <a:rPr lang="en-US" err="1"/>
              <a:t>pemret</a:t>
            </a:r>
            <a:r>
              <a:rPr lang="en-US"/>
              <a:t> de </a:t>
            </a:r>
            <a:r>
              <a:rPr lang="en-US" err="1"/>
              <a:t>montrer</a:t>
            </a:r>
            <a:r>
              <a:rPr lang="en-US"/>
              <a:t> le chemin des </a:t>
            </a:r>
            <a:r>
              <a:rPr lang="en-US" err="1"/>
              <a:t>paquets</a:t>
            </a:r>
            <a:r>
              <a:rPr lang="en-US"/>
              <a:t> à travers les </a:t>
            </a:r>
            <a:r>
              <a:rPr lang="en-US" err="1"/>
              <a:t>routeurs</a:t>
            </a:r>
            <a:r>
              <a:rPr lang="en-US"/>
              <a:t> </a:t>
            </a:r>
            <a:r>
              <a:rPr lang="en-US" err="1"/>
              <a:t>jusqu'à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destination.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03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Avantages</a:t>
            </a:r>
            <a:r>
              <a:rPr lang="en-US" b="1"/>
              <a:t> </a:t>
            </a:r>
            <a:r>
              <a:rPr lang="en-US" b="1" err="1"/>
              <a:t>d'OSPF</a:t>
            </a:r>
            <a:r>
              <a:rPr lang="en-US" b="1"/>
              <a:t> 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Convergence </a:t>
            </a:r>
            <a:r>
              <a:rPr lang="en-US" b="1" err="1"/>
              <a:t>rapide</a:t>
            </a:r>
            <a:r>
              <a:rPr lang="en-US" b="1"/>
              <a:t>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offre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convergence </a:t>
            </a:r>
            <a:r>
              <a:rPr lang="en-US" err="1"/>
              <a:t>rapide</a:t>
            </a:r>
            <a:r>
              <a:rPr lang="en-US"/>
              <a:t>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signifie</a:t>
            </a:r>
            <a:r>
              <a:rPr lang="en-US"/>
              <a:t> que les modifications dans la </a:t>
            </a:r>
            <a:r>
              <a:rPr lang="en-US" err="1"/>
              <a:t>topologie</a:t>
            </a:r>
            <a:r>
              <a:rPr lang="en-US"/>
              <a:t> du </a:t>
            </a:r>
            <a:r>
              <a:rPr lang="en-US" err="1"/>
              <a:t>réseau</a:t>
            </a:r>
            <a:r>
              <a:rPr lang="en-US"/>
              <a:t> </a:t>
            </a:r>
            <a:r>
              <a:rPr lang="en-US" err="1"/>
              <a:t>sont</a:t>
            </a:r>
            <a:r>
              <a:rPr lang="en-US"/>
              <a:t> </a:t>
            </a:r>
            <a:r>
              <a:rPr lang="en-US" err="1"/>
              <a:t>rapidement</a:t>
            </a:r>
            <a:r>
              <a:rPr lang="en-US"/>
              <a:t> </a:t>
            </a:r>
            <a:r>
              <a:rPr lang="en-US" err="1"/>
              <a:t>propagées</a:t>
            </a:r>
            <a:r>
              <a:rPr lang="en-US"/>
              <a:t> à </a:t>
            </a:r>
            <a:r>
              <a:rPr lang="en-US" err="1"/>
              <a:t>tous</a:t>
            </a:r>
            <a:r>
              <a:rPr lang="en-US"/>
              <a:t> les </a:t>
            </a:r>
            <a:r>
              <a:rPr lang="en-US" err="1"/>
              <a:t>routeurs</a:t>
            </a:r>
            <a:r>
              <a:rPr lang="en-US"/>
              <a:t> OSPF, </a:t>
            </a:r>
            <a:r>
              <a:rPr lang="en-US" err="1"/>
              <a:t>permettant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adaptation </a:t>
            </a:r>
            <a:r>
              <a:rPr lang="en-US" err="1"/>
              <a:t>rapide</a:t>
            </a:r>
            <a:r>
              <a:rPr lang="en-US"/>
              <a:t> aux </a:t>
            </a:r>
            <a:r>
              <a:rPr lang="en-US" err="1"/>
              <a:t>changements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/>
              <a:t>Hiérarchie</a:t>
            </a:r>
            <a:r>
              <a:rPr lang="en-US" b="1"/>
              <a:t> avec les </a:t>
            </a:r>
            <a:r>
              <a:rPr lang="en-US" b="1" err="1"/>
              <a:t>aires</a:t>
            </a:r>
            <a:r>
              <a:rPr lang="en-US" b="1"/>
              <a:t>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utilise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structure </a:t>
            </a:r>
            <a:r>
              <a:rPr lang="en-US" err="1"/>
              <a:t>hiérarchique</a:t>
            </a:r>
            <a:r>
              <a:rPr lang="en-US"/>
              <a:t> </a:t>
            </a:r>
            <a:r>
              <a:rPr lang="en-US" err="1"/>
              <a:t>basée</a:t>
            </a:r>
            <a:r>
              <a:rPr lang="en-US"/>
              <a:t> sur les </a:t>
            </a:r>
            <a:r>
              <a:rPr lang="en-US" err="1"/>
              <a:t>aires</a:t>
            </a:r>
            <a:r>
              <a:rPr lang="en-US"/>
              <a:t>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permet</a:t>
            </a:r>
            <a:r>
              <a:rPr lang="en-US"/>
              <a:t> de </a:t>
            </a:r>
            <a:r>
              <a:rPr lang="en-US" err="1"/>
              <a:t>réduire</a:t>
            </a:r>
            <a:r>
              <a:rPr lang="en-US"/>
              <a:t> la taille des tables de </a:t>
            </a:r>
            <a:r>
              <a:rPr lang="en-US" err="1"/>
              <a:t>routage</a:t>
            </a:r>
            <a:r>
              <a:rPr lang="en-US"/>
              <a:t> et le </a:t>
            </a:r>
            <a:r>
              <a:rPr lang="en-US" err="1"/>
              <a:t>trafic</a:t>
            </a:r>
            <a:r>
              <a:rPr lang="en-US"/>
              <a:t> de mise à jour dans de grands </a:t>
            </a:r>
            <a:r>
              <a:rPr lang="en-US" err="1"/>
              <a:t>réseaux</a:t>
            </a:r>
            <a:r>
              <a:rPr lang="en-US"/>
              <a:t>. </a:t>
            </a:r>
            <a:r>
              <a:rPr lang="en-US" err="1"/>
              <a:t>L'utilisation</a:t>
            </a:r>
            <a:r>
              <a:rPr lang="en-US"/>
              <a:t> </a:t>
            </a:r>
            <a:r>
              <a:rPr lang="en-US" err="1"/>
              <a:t>d'une</a:t>
            </a:r>
            <a:r>
              <a:rPr lang="en-US"/>
              <a:t> </a:t>
            </a:r>
            <a:r>
              <a:rPr lang="en-US" err="1"/>
              <a:t>aire</a:t>
            </a:r>
            <a:r>
              <a:rPr lang="en-US"/>
              <a:t> de backbone (</a:t>
            </a:r>
            <a:r>
              <a:rPr lang="en-US" err="1"/>
              <a:t>aire</a:t>
            </a:r>
            <a:r>
              <a:rPr lang="en-US"/>
              <a:t> 0) </a:t>
            </a:r>
            <a:r>
              <a:rPr lang="en-US" err="1"/>
              <a:t>permet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gestion plus </a:t>
            </a:r>
            <a:r>
              <a:rPr lang="en-US" err="1"/>
              <a:t>efficace</a:t>
            </a:r>
            <a:r>
              <a:rPr lang="en-US"/>
              <a:t> du </a:t>
            </a:r>
            <a:r>
              <a:rPr lang="en-US" err="1"/>
              <a:t>routage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/>
              <a:t>Routage</a:t>
            </a:r>
            <a:r>
              <a:rPr lang="en-US" b="1"/>
              <a:t> sans boucle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utilise</a:t>
            </a:r>
            <a:r>
              <a:rPr lang="en-US"/>
              <a:t> </a:t>
            </a:r>
            <a:r>
              <a:rPr lang="en-US" err="1"/>
              <a:t>l'algorithme</a:t>
            </a:r>
            <a:r>
              <a:rPr lang="en-US"/>
              <a:t> SPF (Shortest Path First) de Dijkstra,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garantit</a:t>
            </a:r>
            <a:r>
              <a:rPr lang="en-US"/>
              <a:t> </a:t>
            </a:r>
            <a:r>
              <a:rPr lang="en-US" err="1"/>
              <a:t>l'absence</a:t>
            </a:r>
            <a:r>
              <a:rPr lang="en-US"/>
              <a:t> de </a:t>
            </a:r>
            <a:r>
              <a:rPr lang="en-US" err="1"/>
              <a:t>boucles</a:t>
            </a:r>
            <a:r>
              <a:rPr lang="en-US"/>
              <a:t> dans les chemins </a:t>
            </a:r>
            <a:r>
              <a:rPr lang="en-US" err="1"/>
              <a:t>calculés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Support du VLSM et CIDR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supporte</a:t>
            </a:r>
            <a:r>
              <a:rPr lang="en-US"/>
              <a:t> les sous-</a:t>
            </a:r>
            <a:r>
              <a:rPr lang="en-US" err="1"/>
              <a:t>réseaux</a:t>
            </a:r>
            <a:r>
              <a:rPr lang="en-US"/>
              <a:t> de longueur variable (VLSM) et le </a:t>
            </a:r>
            <a:r>
              <a:rPr lang="en-US" err="1"/>
              <a:t>routage</a:t>
            </a:r>
            <a:r>
              <a:rPr lang="en-US"/>
              <a:t> sans </a:t>
            </a:r>
            <a:r>
              <a:rPr lang="en-US" err="1"/>
              <a:t>classe</a:t>
            </a:r>
            <a:r>
              <a:rPr lang="en-US"/>
              <a:t> (CIDR),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permet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utilisation</a:t>
            </a:r>
            <a:r>
              <a:rPr lang="en-US"/>
              <a:t> plus </a:t>
            </a:r>
            <a:r>
              <a:rPr lang="en-US" err="1"/>
              <a:t>efficace</a:t>
            </a:r>
            <a:r>
              <a:rPr lang="en-US"/>
              <a:t> de </a:t>
            </a:r>
            <a:r>
              <a:rPr lang="en-US" err="1"/>
              <a:t>l'espace</a:t>
            </a:r>
            <a:r>
              <a:rPr lang="en-US"/>
              <a:t> </a:t>
            </a:r>
            <a:r>
              <a:rPr lang="en-US" err="1"/>
              <a:t>d'adressage</a:t>
            </a:r>
            <a:r>
              <a:rPr lang="en-US"/>
              <a:t> IP.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/>
              <a:t>Équilibrage</a:t>
            </a:r>
            <a:r>
              <a:rPr lang="en-US" b="1"/>
              <a:t> de charge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supporte</a:t>
            </a:r>
            <a:r>
              <a:rPr lang="en-US"/>
              <a:t> </a:t>
            </a:r>
            <a:r>
              <a:rPr lang="en-US" err="1"/>
              <a:t>l'équilibrage</a:t>
            </a:r>
            <a:r>
              <a:rPr lang="en-US"/>
              <a:t> de charge sur des chemins de </a:t>
            </a:r>
            <a:r>
              <a:rPr lang="en-US" err="1"/>
              <a:t>coût</a:t>
            </a:r>
            <a:r>
              <a:rPr lang="en-US"/>
              <a:t> </a:t>
            </a:r>
            <a:r>
              <a:rPr lang="en-US" err="1"/>
              <a:t>égal</a:t>
            </a:r>
            <a:r>
              <a:rPr lang="en-US"/>
              <a:t>, </a:t>
            </a:r>
            <a:r>
              <a:rPr lang="en-US" err="1"/>
              <a:t>permettant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répartition</a:t>
            </a:r>
            <a:r>
              <a:rPr lang="en-US"/>
              <a:t> du </a:t>
            </a:r>
            <a:r>
              <a:rPr lang="en-US" err="1"/>
              <a:t>trafic</a:t>
            </a:r>
            <a:r>
              <a:rPr lang="en-US"/>
              <a:t> </a:t>
            </a:r>
            <a:r>
              <a:rPr lang="en-US" err="1"/>
              <a:t>réseau</a:t>
            </a:r>
            <a:r>
              <a:rPr lang="en-US"/>
              <a:t> de manière plus </a:t>
            </a:r>
            <a:r>
              <a:rPr lang="en-US" err="1"/>
              <a:t>uniforme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Sécurité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intègre</a:t>
            </a:r>
            <a:r>
              <a:rPr lang="en-US"/>
              <a:t> des </a:t>
            </a:r>
            <a:r>
              <a:rPr lang="en-US" err="1"/>
              <a:t>mécanismes</a:t>
            </a:r>
            <a:r>
              <a:rPr lang="en-US"/>
              <a:t> </a:t>
            </a:r>
            <a:r>
              <a:rPr lang="en-US" err="1"/>
              <a:t>d'authentification</a:t>
            </a:r>
            <a:r>
              <a:rPr lang="en-US"/>
              <a:t> (à la </a:t>
            </a:r>
            <a:r>
              <a:rPr lang="en-US" err="1"/>
              <a:t>fois</a:t>
            </a:r>
            <a:r>
              <a:rPr lang="en-US"/>
              <a:t> simple et MD5),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permet</a:t>
            </a:r>
            <a:r>
              <a:rPr lang="en-US"/>
              <a:t> de </a:t>
            </a:r>
            <a:r>
              <a:rPr lang="en-US" err="1"/>
              <a:t>sécuriser</a:t>
            </a:r>
            <a:r>
              <a:rPr lang="en-US"/>
              <a:t> les </a:t>
            </a:r>
            <a:r>
              <a:rPr lang="en-US" err="1"/>
              <a:t>échanges</a:t>
            </a:r>
            <a:r>
              <a:rPr lang="en-US"/>
              <a:t> de </a:t>
            </a:r>
            <a:r>
              <a:rPr lang="en-US" err="1"/>
              <a:t>paquets</a:t>
            </a:r>
            <a:r>
              <a:rPr lang="en-US"/>
              <a:t> OSPF entre </a:t>
            </a:r>
            <a:r>
              <a:rPr lang="en-US" err="1"/>
              <a:t>routeurs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b="1" err="1"/>
              <a:t>Inconvénients</a:t>
            </a:r>
            <a:r>
              <a:rPr lang="en-US" b="1"/>
              <a:t> </a:t>
            </a:r>
            <a:r>
              <a:rPr lang="en-US" b="1" err="1"/>
              <a:t>d'OSPF</a:t>
            </a:r>
            <a:r>
              <a:rPr lang="en-US" b="1"/>
              <a:t> 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 err="1"/>
              <a:t>Complexité</a:t>
            </a:r>
            <a:r>
              <a:rPr lang="en-US" b="1"/>
              <a:t>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La configuration et la gestion </a:t>
            </a:r>
            <a:r>
              <a:rPr lang="en-US" err="1"/>
              <a:t>d'OSPF</a:t>
            </a:r>
            <a:r>
              <a:rPr lang="en-US"/>
              <a:t> </a:t>
            </a:r>
            <a:r>
              <a:rPr lang="en-US" err="1"/>
              <a:t>peuvent</a:t>
            </a:r>
            <a:r>
              <a:rPr lang="en-US"/>
              <a:t> </a:t>
            </a:r>
            <a:r>
              <a:rPr lang="en-US" err="1"/>
              <a:t>être</a:t>
            </a:r>
            <a:r>
              <a:rPr lang="en-US"/>
              <a:t> complexes, surtout dans les grands </a:t>
            </a:r>
            <a:r>
              <a:rPr lang="en-US" err="1"/>
              <a:t>réseaux</a:t>
            </a:r>
            <a:r>
              <a:rPr lang="en-US"/>
              <a:t> avec de multiples </a:t>
            </a:r>
            <a:r>
              <a:rPr lang="en-US" err="1"/>
              <a:t>aires</a:t>
            </a:r>
            <a:r>
              <a:rPr lang="en-US"/>
              <a:t>. Cela </a:t>
            </a:r>
            <a:r>
              <a:rPr lang="en-US" err="1"/>
              <a:t>nécessite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bonne </a:t>
            </a:r>
            <a:r>
              <a:rPr lang="en-US" err="1"/>
              <a:t>connaissance</a:t>
            </a:r>
            <a:r>
              <a:rPr lang="en-US"/>
              <a:t> technique et </a:t>
            </a:r>
            <a:r>
              <a:rPr lang="en-US" err="1"/>
              <a:t>une</a:t>
            </a:r>
            <a:r>
              <a:rPr lang="en-US"/>
              <a:t> gestion </a:t>
            </a:r>
            <a:r>
              <a:rPr lang="en-US" err="1"/>
              <a:t>soigneuse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Consommation</a:t>
            </a:r>
            <a:r>
              <a:rPr lang="en-US" b="1"/>
              <a:t> de </a:t>
            </a:r>
            <a:r>
              <a:rPr lang="en-US" b="1" err="1"/>
              <a:t>ressources</a:t>
            </a:r>
            <a:r>
              <a:rPr lang="en-US" b="1"/>
              <a:t>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peut</a:t>
            </a:r>
            <a:r>
              <a:rPr lang="en-US"/>
              <a:t> </a:t>
            </a:r>
            <a:r>
              <a:rPr lang="en-US" err="1"/>
              <a:t>consommer</a:t>
            </a:r>
            <a:r>
              <a:rPr lang="en-US"/>
              <a:t> plus de </a:t>
            </a:r>
            <a:r>
              <a:rPr lang="en-US" err="1"/>
              <a:t>ressources</a:t>
            </a:r>
            <a:r>
              <a:rPr lang="en-US"/>
              <a:t> (CPU et </a:t>
            </a:r>
            <a:r>
              <a:rPr lang="en-US" err="1"/>
              <a:t>mémoire</a:t>
            </a:r>
            <a:r>
              <a:rPr lang="en-US"/>
              <a:t>) que </a:t>
            </a:r>
            <a:r>
              <a:rPr lang="en-US" err="1"/>
              <a:t>d'autres</a:t>
            </a:r>
            <a:r>
              <a:rPr lang="en-US"/>
              <a:t> </a:t>
            </a:r>
            <a:r>
              <a:rPr lang="en-US" err="1"/>
              <a:t>protocoles</a:t>
            </a:r>
            <a:r>
              <a:rPr lang="en-US"/>
              <a:t> de </a:t>
            </a:r>
            <a:r>
              <a:rPr lang="en-US" err="1"/>
              <a:t>routage</a:t>
            </a:r>
            <a:r>
              <a:rPr lang="en-US"/>
              <a:t> IGP </a:t>
            </a:r>
            <a:r>
              <a:rPr lang="en-US" err="1"/>
              <a:t>comme</a:t>
            </a:r>
            <a:r>
              <a:rPr lang="en-US"/>
              <a:t> RIP, surtout dans les </a:t>
            </a:r>
            <a:r>
              <a:rPr lang="en-US" err="1"/>
              <a:t>grandes</a:t>
            </a:r>
            <a:r>
              <a:rPr lang="en-US"/>
              <a:t> topologies de </a:t>
            </a:r>
            <a:r>
              <a:rPr lang="en-US" err="1"/>
              <a:t>réseau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raison du </a:t>
            </a:r>
            <a:r>
              <a:rPr lang="en-US" err="1"/>
              <a:t>calcul</a:t>
            </a:r>
            <a:r>
              <a:rPr lang="en-US"/>
              <a:t> </a:t>
            </a:r>
            <a:r>
              <a:rPr lang="en-US" err="1"/>
              <a:t>fréquent</a:t>
            </a:r>
            <a:r>
              <a:rPr lang="en-US"/>
              <a:t> de </a:t>
            </a:r>
            <a:r>
              <a:rPr lang="en-US" err="1"/>
              <a:t>l'algorithme</a:t>
            </a:r>
            <a:r>
              <a:rPr lang="en-US"/>
              <a:t> SPF.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Délais</a:t>
            </a:r>
            <a:r>
              <a:rPr lang="en-US" b="1"/>
              <a:t> </a:t>
            </a:r>
            <a:r>
              <a:rPr lang="en-US" b="1" err="1"/>
              <a:t>initiaux</a:t>
            </a:r>
            <a:r>
              <a:rPr lang="en-US" b="1"/>
              <a:t>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 err="1"/>
              <a:t>Lorsqu'un</a:t>
            </a:r>
            <a:r>
              <a:rPr lang="en-US"/>
              <a:t> </a:t>
            </a:r>
            <a:r>
              <a:rPr lang="en-US" err="1"/>
              <a:t>routeur</a:t>
            </a:r>
            <a:r>
              <a:rPr lang="en-US"/>
              <a:t> OSPF </a:t>
            </a:r>
            <a:r>
              <a:rPr lang="en-US" err="1"/>
              <a:t>démarre</a:t>
            </a:r>
            <a:r>
              <a:rPr lang="en-US"/>
              <a:t>, il </a:t>
            </a:r>
            <a:r>
              <a:rPr lang="en-US" err="1"/>
              <a:t>peut</a:t>
            </a:r>
            <a:r>
              <a:rPr lang="en-US"/>
              <a:t> y </a:t>
            </a:r>
            <a:r>
              <a:rPr lang="en-US" err="1"/>
              <a:t>avoir</a:t>
            </a:r>
            <a:r>
              <a:rPr lang="en-US"/>
              <a:t> un </a:t>
            </a:r>
            <a:r>
              <a:rPr lang="en-US" err="1"/>
              <a:t>délai</a:t>
            </a:r>
            <a:r>
              <a:rPr lang="en-US"/>
              <a:t> initial </a:t>
            </a:r>
            <a:r>
              <a:rPr lang="en-US" err="1"/>
              <a:t>avant</a:t>
            </a:r>
            <a:r>
              <a:rPr lang="en-US"/>
              <a:t> que </a:t>
            </a:r>
            <a:r>
              <a:rPr lang="en-US" err="1"/>
              <a:t>toutes</a:t>
            </a:r>
            <a:r>
              <a:rPr lang="en-US"/>
              <a:t> les routes </a:t>
            </a:r>
            <a:r>
              <a:rPr lang="en-US" err="1"/>
              <a:t>soient</a:t>
            </a:r>
            <a:r>
              <a:rPr lang="en-US"/>
              <a:t> apprises et que la convergence </a:t>
            </a:r>
            <a:r>
              <a:rPr lang="en-US" err="1"/>
              <a:t>soit</a:t>
            </a:r>
            <a:r>
              <a:rPr lang="en-US"/>
              <a:t> </a:t>
            </a:r>
            <a:r>
              <a:rPr lang="en-US" err="1"/>
              <a:t>atteinte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particulier dans les grands </a:t>
            </a:r>
            <a:r>
              <a:rPr lang="en-US" err="1"/>
              <a:t>réseaux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Administration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La </a:t>
            </a:r>
            <a:r>
              <a:rPr lang="en-US" err="1"/>
              <a:t>hiérarchisation</a:t>
            </a:r>
            <a:r>
              <a:rPr lang="en-US"/>
              <a:t> par </a:t>
            </a:r>
            <a:r>
              <a:rPr lang="en-US" err="1"/>
              <a:t>aires</a:t>
            </a:r>
            <a:r>
              <a:rPr lang="en-US"/>
              <a:t> </a:t>
            </a:r>
            <a:r>
              <a:rPr lang="en-US" err="1"/>
              <a:t>nécessite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planification </a:t>
            </a:r>
            <a:r>
              <a:rPr lang="en-US" err="1"/>
              <a:t>minutieuse</a:t>
            </a:r>
            <a:r>
              <a:rPr lang="en-US"/>
              <a:t> et </a:t>
            </a:r>
            <a:r>
              <a:rPr lang="en-US" err="1"/>
              <a:t>une</a:t>
            </a:r>
            <a:r>
              <a:rPr lang="en-US"/>
              <a:t> administration continue pour </a:t>
            </a:r>
            <a:r>
              <a:rPr lang="en-US" err="1"/>
              <a:t>maintenir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topologie</a:t>
            </a:r>
            <a:r>
              <a:rPr lang="en-US"/>
              <a:t> </a:t>
            </a:r>
            <a:r>
              <a:rPr lang="en-US" err="1"/>
              <a:t>réseau</a:t>
            </a:r>
            <a:r>
              <a:rPr lang="en-US"/>
              <a:t> </a:t>
            </a:r>
            <a:r>
              <a:rPr lang="en-US" err="1"/>
              <a:t>optimale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Incompatibilité</a:t>
            </a:r>
            <a:r>
              <a:rPr lang="en-US" b="1"/>
              <a:t> avec </a:t>
            </a:r>
            <a:r>
              <a:rPr lang="en-US" b="1" err="1"/>
              <a:t>certains</a:t>
            </a:r>
            <a:r>
              <a:rPr lang="en-US" b="1"/>
              <a:t> </a:t>
            </a:r>
            <a:r>
              <a:rPr lang="en-US" b="1" err="1"/>
              <a:t>réseaux</a:t>
            </a:r>
            <a:r>
              <a:rPr lang="en-US" b="1"/>
              <a:t>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spécifiquement</a:t>
            </a:r>
            <a:r>
              <a:rPr lang="en-US"/>
              <a:t> </a:t>
            </a:r>
            <a:r>
              <a:rPr lang="en-US" err="1"/>
              <a:t>conçu</a:t>
            </a:r>
            <a:r>
              <a:rPr lang="en-US"/>
              <a:t> pour les </a:t>
            </a:r>
            <a:r>
              <a:rPr lang="en-US" err="1"/>
              <a:t>environnements</a:t>
            </a:r>
            <a:r>
              <a:rPr lang="en-US"/>
              <a:t> IP. Par </a:t>
            </a:r>
            <a:r>
              <a:rPr lang="en-US" err="1"/>
              <a:t>conséquent</a:t>
            </a:r>
            <a:r>
              <a:rPr lang="en-US"/>
              <a:t>, il </a:t>
            </a:r>
            <a:r>
              <a:rPr lang="en-US" err="1"/>
              <a:t>peut</a:t>
            </a:r>
            <a:r>
              <a:rPr lang="en-US"/>
              <a:t> ne pas </a:t>
            </a:r>
            <a:r>
              <a:rPr lang="en-US" err="1"/>
              <a:t>être</a:t>
            </a:r>
            <a:r>
              <a:rPr lang="en-US"/>
              <a:t> </a:t>
            </a:r>
            <a:r>
              <a:rPr lang="en-US" err="1"/>
              <a:t>idéal</a:t>
            </a:r>
            <a:r>
              <a:rPr lang="en-US"/>
              <a:t> pour les </a:t>
            </a:r>
            <a:r>
              <a:rPr lang="en-US" err="1"/>
              <a:t>réseaux</a:t>
            </a:r>
            <a:r>
              <a:rPr lang="en-US"/>
              <a:t> qui </a:t>
            </a:r>
            <a:r>
              <a:rPr lang="en-US" err="1"/>
              <a:t>utilisent</a:t>
            </a:r>
            <a:r>
              <a:rPr lang="en-US"/>
              <a:t> </a:t>
            </a:r>
            <a:r>
              <a:rPr lang="en-US" err="1"/>
              <a:t>d'autres</a:t>
            </a:r>
            <a:r>
              <a:rPr lang="en-US"/>
              <a:t> </a:t>
            </a:r>
            <a:r>
              <a:rPr lang="en-US" err="1"/>
              <a:t>protocoles</a:t>
            </a:r>
            <a:r>
              <a:rPr lang="en-US"/>
              <a:t> de </a:t>
            </a:r>
            <a:r>
              <a:rPr lang="en-US" err="1"/>
              <a:t>routage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d'autres</a:t>
            </a:r>
            <a:r>
              <a:rPr lang="en-US"/>
              <a:t> </a:t>
            </a:r>
            <a:r>
              <a:rPr lang="en-US" err="1"/>
              <a:t>familles</a:t>
            </a:r>
            <a:r>
              <a:rPr lang="en-US"/>
              <a:t> de </a:t>
            </a:r>
            <a:r>
              <a:rPr lang="en-US" err="1"/>
              <a:t>protocoles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lvl="1"/>
            <a:r>
              <a:rPr lang="en-US"/>
              <a:t>En résumé, OSPF </a:t>
            </a:r>
            <a:r>
              <a:rPr lang="en-US" err="1"/>
              <a:t>est</a:t>
            </a:r>
            <a:r>
              <a:rPr lang="en-US"/>
              <a:t> un </a:t>
            </a:r>
            <a:r>
              <a:rPr lang="en-US" err="1"/>
              <a:t>protocole</a:t>
            </a:r>
            <a:r>
              <a:rPr lang="en-US"/>
              <a:t> puissant et flexible, bien </a:t>
            </a:r>
            <a:r>
              <a:rPr lang="en-US" err="1"/>
              <a:t>adapté</a:t>
            </a:r>
            <a:r>
              <a:rPr lang="en-US"/>
              <a:t> aux </a:t>
            </a:r>
            <a:r>
              <a:rPr lang="en-US" err="1"/>
              <a:t>grandes</a:t>
            </a:r>
            <a:r>
              <a:rPr lang="en-US"/>
              <a:t> </a:t>
            </a:r>
            <a:r>
              <a:rPr lang="en-US" err="1"/>
              <a:t>entreprises</a:t>
            </a:r>
            <a:r>
              <a:rPr lang="en-US"/>
              <a:t> et aux </a:t>
            </a:r>
            <a:r>
              <a:rPr lang="en-US" err="1"/>
              <a:t>réseaux</a:t>
            </a:r>
            <a:r>
              <a:rPr lang="en-US"/>
              <a:t> complexes. </a:t>
            </a:r>
            <a:r>
              <a:rPr lang="en-US" err="1"/>
              <a:t>Cependant</a:t>
            </a:r>
            <a:r>
              <a:rPr lang="en-US"/>
              <a:t>,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complexité</a:t>
            </a:r>
            <a:r>
              <a:rPr lang="en-US"/>
              <a:t> et </a:t>
            </a:r>
            <a:r>
              <a:rPr lang="en-US" err="1"/>
              <a:t>ses</a:t>
            </a:r>
            <a:r>
              <a:rPr lang="en-US"/>
              <a:t> exigences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ressources</a:t>
            </a:r>
            <a:r>
              <a:rPr lang="en-US"/>
              <a:t> </a:t>
            </a:r>
            <a:r>
              <a:rPr lang="en-US" err="1"/>
              <a:t>peuvent</a:t>
            </a:r>
            <a:r>
              <a:rPr lang="en-US"/>
              <a:t> poser des </a:t>
            </a:r>
            <a:r>
              <a:rPr lang="en-US" err="1"/>
              <a:t>défis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particulier pour les </a:t>
            </a:r>
            <a:r>
              <a:rPr lang="en-US" err="1"/>
              <a:t>administrateurs</a:t>
            </a:r>
            <a:r>
              <a:rPr lang="en-US"/>
              <a:t> </a:t>
            </a:r>
            <a:r>
              <a:rPr lang="en-US" err="1"/>
              <a:t>réseaux</a:t>
            </a:r>
            <a:r>
              <a:rPr lang="en-US"/>
              <a:t> </a:t>
            </a:r>
            <a:r>
              <a:rPr lang="en-US" err="1"/>
              <a:t>moins</a:t>
            </a:r>
            <a:r>
              <a:rPr lang="en-US"/>
              <a:t> </a:t>
            </a:r>
            <a:r>
              <a:rPr lang="en-US" err="1"/>
              <a:t>expérimentés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pour les petites </a:t>
            </a:r>
            <a:r>
              <a:rPr lang="en-US" err="1"/>
              <a:t>entreprises</a:t>
            </a:r>
            <a:r>
              <a:rPr lang="en-US"/>
              <a:t> avec des </a:t>
            </a:r>
            <a:r>
              <a:rPr lang="en-US" err="1"/>
              <a:t>ressources</a:t>
            </a:r>
            <a:r>
              <a:rPr lang="en-US"/>
              <a:t> </a:t>
            </a:r>
            <a:r>
              <a:rPr lang="en-US" err="1"/>
              <a:t>limitées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47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err="1"/>
              <a:t>Avantages</a:t>
            </a:r>
            <a:r>
              <a:rPr lang="en-US" b="1"/>
              <a:t> </a:t>
            </a:r>
            <a:r>
              <a:rPr lang="en-US" b="1" err="1"/>
              <a:t>d'OSPF</a:t>
            </a:r>
            <a:r>
              <a:rPr lang="en-US" b="1"/>
              <a:t> 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/>
              <a:t>Convergence </a:t>
            </a:r>
            <a:r>
              <a:rPr lang="en-US" b="1" err="1"/>
              <a:t>rapide</a:t>
            </a:r>
            <a:r>
              <a:rPr lang="en-US" b="1"/>
              <a:t>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offre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convergence </a:t>
            </a:r>
            <a:r>
              <a:rPr lang="en-US" err="1"/>
              <a:t>rapide</a:t>
            </a:r>
            <a:r>
              <a:rPr lang="en-US"/>
              <a:t>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signifie</a:t>
            </a:r>
            <a:r>
              <a:rPr lang="en-US"/>
              <a:t> que les modifications dans la </a:t>
            </a:r>
            <a:r>
              <a:rPr lang="en-US" err="1"/>
              <a:t>topologie</a:t>
            </a:r>
            <a:r>
              <a:rPr lang="en-US"/>
              <a:t> du </a:t>
            </a:r>
            <a:r>
              <a:rPr lang="en-US" err="1"/>
              <a:t>réseau</a:t>
            </a:r>
            <a:r>
              <a:rPr lang="en-US"/>
              <a:t> </a:t>
            </a:r>
            <a:r>
              <a:rPr lang="en-US" err="1"/>
              <a:t>sont</a:t>
            </a:r>
            <a:r>
              <a:rPr lang="en-US"/>
              <a:t> </a:t>
            </a:r>
            <a:r>
              <a:rPr lang="en-US" err="1"/>
              <a:t>rapidement</a:t>
            </a:r>
            <a:r>
              <a:rPr lang="en-US"/>
              <a:t> </a:t>
            </a:r>
            <a:r>
              <a:rPr lang="en-US" err="1"/>
              <a:t>propagées</a:t>
            </a:r>
            <a:r>
              <a:rPr lang="en-US"/>
              <a:t> à </a:t>
            </a:r>
            <a:r>
              <a:rPr lang="en-US" err="1"/>
              <a:t>tous</a:t>
            </a:r>
            <a:r>
              <a:rPr lang="en-US"/>
              <a:t> les </a:t>
            </a:r>
            <a:r>
              <a:rPr lang="en-US" err="1"/>
              <a:t>routeurs</a:t>
            </a:r>
            <a:r>
              <a:rPr lang="en-US"/>
              <a:t> OSPF, </a:t>
            </a:r>
            <a:r>
              <a:rPr lang="en-US" err="1"/>
              <a:t>permettant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adaptation </a:t>
            </a:r>
            <a:r>
              <a:rPr lang="en-US" err="1"/>
              <a:t>rapide</a:t>
            </a:r>
            <a:r>
              <a:rPr lang="en-US"/>
              <a:t> aux </a:t>
            </a:r>
            <a:r>
              <a:rPr lang="en-US" err="1"/>
              <a:t>changements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/>
              <a:t>Hiérarchie</a:t>
            </a:r>
            <a:r>
              <a:rPr lang="en-US" b="1"/>
              <a:t> avec les </a:t>
            </a:r>
            <a:r>
              <a:rPr lang="en-US" b="1" err="1"/>
              <a:t>aires</a:t>
            </a:r>
            <a:r>
              <a:rPr lang="en-US" b="1"/>
              <a:t>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utilise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structure </a:t>
            </a:r>
            <a:r>
              <a:rPr lang="en-US" err="1"/>
              <a:t>hiérarchique</a:t>
            </a:r>
            <a:r>
              <a:rPr lang="en-US"/>
              <a:t> </a:t>
            </a:r>
            <a:r>
              <a:rPr lang="en-US" err="1"/>
              <a:t>basée</a:t>
            </a:r>
            <a:r>
              <a:rPr lang="en-US"/>
              <a:t> sur les </a:t>
            </a:r>
            <a:r>
              <a:rPr lang="en-US" err="1"/>
              <a:t>aires</a:t>
            </a:r>
            <a:r>
              <a:rPr lang="en-US"/>
              <a:t>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permet</a:t>
            </a:r>
            <a:r>
              <a:rPr lang="en-US"/>
              <a:t> de </a:t>
            </a:r>
            <a:r>
              <a:rPr lang="en-US" err="1"/>
              <a:t>réduire</a:t>
            </a:r>
            <a:r>
              <a:rPr lang="en-US"/>
              <a:t> la taille des tables de </a:t>
            </a:r>
            <a:r>
              <a:rPr lang="en-US" err="1"/>
              <a:t>routage</a:t>
            </a:r>
            <a:r>
              <a:rPr lang="en-US"/>
              <a:t> et le </a:t>
            </a:r>
            <a:r>
              <a:rPr lang="en-US" err="1"/>
              <a:t>trafic</a:t>
            </a:r>
            <a:r>
              <a:rPr lang="en-US"/>
              <a:t> de mise à jour dans de grands </a:t>
            </a:r>
            <a:r>
              <a:rPr lang="en-US" err="1"/>
              <a:t>réseaux</a:t>
            </a:r>
            <a:r>
              <a:rPr lang="en-US"/>
              <a:t>. </a:t>
            </a:r>
            <a:r>
              <a:rPr lang="en-US" err="1"/>
              <a:t>L'utilisation</a:t>
            </a:r>
            <a:r>
              <a:rPr lang="en-US"/>
              <a:t> </a:t>
            </a:r>
            <a:r>
              <a:rPr lang="en-US" err="1"/>
              <a:t>d'une</a:t>
            </a:r>
            <a:r>
              <a:rPr lang="en-US"/>
              <a:t> </a:t>
            </a:r>
            <a:r>
              <a:rPr lang="en-US" err="1"/>
              <a:t>aire</a:t>
            </a:r>
            <a:r>
              <a:rPr lang="en-US"/>
              <a:t> de backbone (</a:t>
            </a:r>
            <a:r>
              <a:rPr lang="en-US" err="1"/>
              <a:t>aire</a:t>
            </a:r>
            <a:r>
              <a:rPr lang="en-US"/>
              <a:t> 0) </a:t>
            </a:r>
            <a:r>
              <a:rPr lang="en-US" err="1"/>
              <a:t>permet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gestion plus </a:t>
            </a:r>
            <a:r>
              <a:rPr lang="en-US" err="1"/>
              <a:t>efficace</a:t>
            </a:r>
            <a:r>
              <a:rPr lang="en-US"/>
              <a:t> du </a:t>
            </a:r>
            <a:r>
              <a:rPr lang="en-US" err="1"/>
              <a:t>routage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/>
              <a:t>Routage</a:t>
            </a:r>
            <a:r>
              <a:rPr lang="en-US" b="1"/>
              <a:t> sans boucle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utilise</a:t>
            </a:r>
            <a:r>
              <a:rPr lang="en-US"/>
              <a:t> </a:t>
            </a:r>
            <a:r>
              <a:rPr lang="en-US" err="1"/>
              <a:t>l'algorithme</a:t>
            </a:r>
            <a:r>
              <a:rPr lang="en-US"/>
              <a:t> SPF (Shortest Path First) de Dijkstra,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garantit</a:t>
            </a:r>
            <a:r>
              <a:rPr lang="en-US"/>
              <a:t> </a:t>
            </a:r>
            <a:r>
              <a:rPr lang="en-US" err="1"/>
              <a:t>l'absence</a:t>
            </a:r>
            <a:r>
              <a:rPr lang="en-US"/>
              <a:t> de </a:t>
            </a:r>
            <a:r>
              <a:rPr lang="en-US" err="1"/>
              <a:t>boucles</a:t>
            </a:r>
            <a:r>
              <a:rPr lang="en-US"/>
              <a:t> dans les chemins </a:t>
            </a:r>
            <a:r>
              <a:rPr lang="en-US" err="1"/>
              <a:t>calculés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Support du VLSM et CIDR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supporte</a:t>
            </a:r>
            <a:r>
              <a:rPr lang="en-US"/>
              <a:t> les sous-</a:t>
            </a:r>
            <a:r>
              <a:rPr lang="en-US" err="1"/>
              <a:t>réseaux</a:t>
            </a:r>
            <a:r>
              <a:rPr lang="en-US"/>
              <a:t> de longueur variable (VLSM) et le </a:t>
            </a:r>
            <a:r>
              <a:rPr lang="en-US" err="1"/>
              <a:t>routage</a:t>
            </a:r>
            <a:r>
              <a:rPr lang="en-US"/>
              <a:t> sans </a:t>
            </a:r>
            <a:r>
              <a:rPr lang="en-US" err="1"/>
              <a:t>classe</a:t>
            </a:r>
            <a:r>
              <a:rPr lang="en-US"/>
              <a:t> (CIDR),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permet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utilisation</a:t>
            </a:r>
            <a:r>
              <a:rPr lang="en-US"/>
              <a:t> plus </a:t>
            </a:r>
            <a:r>
              <a:rPr lang="en-US" err="1"/>
              <a:t>efficace</a:t>
            </a:r>
            <a:r>
              <a:rPr lang="en-US"/>
              <a:t> de </a:t>
            </a:r>
            <a:r>
              <a:rPr lang="en-US" err="1"/>
              <a:t>l'espace</a:t>
            </a:r>
            <a:r>
              <a:rPr lang="en-US"/>
              <a:t> </a:t>
            </a:r>
            <a:r>
              <a:rPr lang="en-US" err="1"/>
              <a:t>d'adressage</a:t>
            </a:r>
            <a:r>
              <a:rPr lang="en-US"/>
              <a:t> IP.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/>
              <a:t>Équilibrage</a:t>
            </a:r>
            <a:r>
              <a:rPr lang="en-US" b="1"/>
              <a:t> de charge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supporte</a:t>
            </a:r>
            <a:r>
              <a:rPr lang="en-US"/>
              <a:t> </a:t>
            </a:r>
            <a:r>
              <a:rPr lang="en-US" err="1"/>
              <a:t>l'équilibrage</a:t>
            </a:r>
            <a:r>
              <a:rPr lang="en-US"/>
              <a:t> de charge sur des chemins de </a:t>
            </a:r>
            <a:r>
              <a:rPr lang="en-US" err="1"/>
              <a:t>coût</a:t>
            </a:r>
            <a:r>
              <a:rPr lang="en-US"/>
              <a:t> </a:t>
            </a:r>
            <a:r>
              <a:rPr lang="en-US" err="1"/>
              <a:t>égal</a:t>
            </a:r>
            <a:r>
              <a:rPr lang="en-US"/>
              <a:t>, </a:t>
            </a:r>
            <a:r>
              <a:rPr lang="en-US" err="1"/>
              <a:t>permettant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répartition</a:t>
            </a:r>
            <a:r>
              <a:rPr lang="en-US"/>
              <a:t> du </a:t>
            </a:r>
            <a:r>
              <a:rPr lang="en-US" err="1"/>
              <a:t>trafic</a:t>
            </a:r>
            <a:r>
              <a:rPr lang="en-US"/>
              <a:t> </a:t>
            </a:r>
            <a:r>
              <a:rPr lang="en-US" err="1"/>
              <a:t>réseau</a:t>
            </a:r>
            <a:r>
              <a:rPr lang="en-US"/>
              <a:t> de manière plus </a:t>
            </a:r>
            <a:r>
              <a:rPr lang="en-US" err="1"/>
              <a:t>uniforme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/>
              <a:t>Sécurité :</a:t>
            </a:r>
            <a:endParaRPr lang="en-US"/>
          </a:p>
          <a:p>
            <a:pPr marL="285750" lvl="1" indent="-2857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intègre</a:t>
            </a:r>
            <a:r>
              <a:rPr lang="en-US"/>
              <a:t> des </a:t>
            </a:r>
            <a:r>
              <a:rPr lang="en-US" err="1"/>
              <a:t>mécanismes</a:t>
            </a:r>
            <a:r>
              <a:rPr lang="en-US"/>
              <a:t> </a:t>
            </a:r>
            <a:r>
              <a:rPr lang="en-US" err="1"/>
              <a:t>d'authentification</a:t>
            </a:r>
            <a:r>
              <a:rPr lang="en-US"/>
              <a:t> (à la </a:t>
            </a:r>
            <a:r>
              <a:rPr lang="en-US" err="1"/>
              <a:t>fois</a:t>
            </a:r>
            <a:r>
              <a:rPr lang="en-US"/>
              <a:t> simple et MD5), </a:t>
            </a:r>
            <a:r>
              <a:rPr lang="en-US" err="1"/>
              <a:t>ce</a:t>
            </a:r>
            <a:r>
              <a:rPr lang="en-US"/>
              <a:t> qui </a:t>
            </a:r>
            <a:r>
              <a:rPr lang="en-US" err="1"/>
              <a:t>permet</a:t>
            </a:r>
            <a:r>
              <a:rPr lang="en-US"/>
              <a:t> de </a:t>
            </a:r>
            <a:r>
              <a:rPr lang="en-US" err="1"/>
              <a:t>sécuriser</a:t>
            </a:r>
            <a:r>
              <a:rPr lang="en-US"/>
              <a:t> les </a:t>
            </a:r>
            <a:r>
              <a:rPr lang="en-US" err="1"/>
              <a:t>échanges</a:t>
            </a:r>
            <a:r>
              <a:rPr lang="en-US"/>
              <a:t> de </a:t>
            </a:r>
            <a:r>
              <a:rPr lang="en-US" err="1"/>
              <a:t>paquets</a:t>
            </a:r>
            <a:r>
              <a:rPr lang="en-US"/>
              <a:t> OSPF entre </a:t>
            </a:r>
            <a:r>
              <a:rPr lang="en-US" err="1"/>
              <a:t>routeurs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b="1" err="1"/>
              <a:t>Inconvénients</a:t>
            </a:r>
            <a:r>
              <a:rPr lang="en-US" b="1"/>
              <a:t> </a:t>
            </a:r>
            <a:r>
              <a:rPr lang="en-US" b="1" err="1"/>
              <a:t>d'OSPF</a:t>
            </a:r>
            <a:r>
              <a:rPr lang="en-US" b="1"/>
              <a:t> 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 err="1"/>
              <a:t>Complexité</a:t>
            </a:r>
            <a:r>
              <a:rPr lang="en-US" b="1"/>
              <a:t>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La configuration et la gestion </a:t>
            </a:r>
            <a:r>
              <a:rPr lang="en-US" err="1"/>
              <a:t>d'OSPF</a:t>
            </a:r>
            <a:r>
              <a:rPr lang="en-US"/>
              <a:t> </a:t>
            </a:r>
            <a:r>
              <a:rPr lang="en-US" err="1"/>
              <a:t>peuvent</a:t>
            </a:r>
            <a:r>
              <a:rPr lang="en-US"/>
              <a:t> </a:t>
            </a:r>
            <a:r>
              <a:rPr lang="en-US" err="1"/>
              <a:t>être</a:t>
            </a:r>
            <a:r>
              <a:rPr lang="en-US"/>
              <a:t> complexes, surtout dans les grands </a:t>
            </a:r>
            <a:r>
              <a:rPr lang="en-US" err="1"/>
              <a:t>réseaux</a:t>
            </a:r>
            <a:r>
              <a:rPr lang="en-US"/>
              <a:t> avec de multiples </a:t>
            </a:r>
            <a:r>
              <a:rPr lang="en-US" err="1"/>
              <a:t>aires</a:t>
            </a:r>
            <a:r>
              <a:rPr lang="en-US"/>
              <a:t>. Cela </a:t>
            </a:r>
            <a:r>
              <a:rPr lang="en-US" err="1"/>
              <a:t>nécessite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bonne </a:t>
            </a:r>
            <a:r>
              <a:rPr lang="en-US" err="1"/>
              <a:t>connaissance</a:t>
            </a:r>
            <a:r>
              <a:rPr lang="en-US"/>
              <a:t> technique et </a:t>
            </a:r>
            <a:r>
              <a:rPr lang="en-US" err="1"/>
              <a:t>une</a:t>
            </a:r>
            <a:r>
              <a:rPr lang="en-US"/>
              <a:t> gestion </a:t>
            </a:r>
            <a:r>
              <a:rPr lang="en-US" err="1"/>
              <a:t>soigneuse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Consommation</a:t>
            </a:r>
            <a:r>
              <a:rPr lang="en-US" b="1"/>
              <a:t> de </a:t>
            </a:r>
            <a:r>
              <a:rPr lang="en-US" b="1" err="1"/>
              <a:t>ressources</a:t>
            </a:r>
            <a:r>
              <a:rPr lang="en-US" b="1"/>
              <a:t>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peut</a:t>
            </a:r>
            <a:r>
              <a:rPr lang="en-US"/>
              <a:t> </a:t>
            </a:r>
            <a:r>
              <a:rPr lang="en-US" err="1"/>
              <a:t>consommer</a:t>
            </a:r>
            <a:r>
              <a:rPr lang="en-US"/>
              <a:t> plus de </a:t>
            </a:r>
            <a:r>
              <a:rPr lang="en-US" err="1"/>
              <a:t>ressources</a:t>
            </a:r>
            <a:r>
              <a:rPr lang="en-US"/>
              <a:t> (CPU et </a:t>
            </a:r>
            <a:r>
              <a:rPr lang="en-US" err="1"/>
              <a:t>mémoire</a:t>
            </a:r>
            <a:r>
              <a:rPr lang="en-US"/>
              <a:t>) que </a:t>
            </a:r>
            <a:r>
              <a:rPr lang="en-US" err="1"/>
              <a:t>d'autres</a:t>
            </a:r>
            <a:r>
              <a:rPr lang="en-US"/>
              <a:t> </a:t>
            </a:r>
            <a:r>
              <a:rPr lang="en-US" err="1"/>
              <a:t>protocoles</a:t>
            </a:r>
            <a:r>
              <a:rPr lang="en-US"/>
              <a:t> de </a:t>
            </a:r>
            <a:r>
              <a:rPr lang="en-US" err="1"/>
              <a:t>routage</a:t>
            </a:r>
            <a:r>
              <a:rPr lang="en-US"/>
              <a:t> IGP </a:t>
            </a:r>
            <a:r>
              <a:rPr lang="en-US" err="1"/>
              <a:t>comme</a:t>
            </a:r>
            <a:r>
              <a:rPr lang="en-US"/>
              <a:t> RIP, surtout dans les </a:t>
            </a:r>
            <a:r>
              <a:rPr lang="en-US" err="1"/>
              <a:t>grandes</a:t>
            </a:r>
            <a:r>
              <a:rPr lang="en-US"/>
              <a:t> topologies de </a:t>
            </a:r>
            <a:r>
              <a:rPr lang="en-US" err="1"/>
              <a:t>réseau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raison du </a:t>
            </a:r>
            <a:r>
              <a:rPr lang="en-US" err="1"/>
              <a:t>calcul</a:t>
            </a:r>
            <a:r>
              <a:rPr lang="en-US"/>
              <a:t> </a:t>
            </a:r>
            <a:r>
              <a:rPr lang="en-US" err="1"/>
              <a:t>fréquent</a:t>
            </a:r>
            <a:r>
              <a:rPr lang="en-US"/>
              <a:t> de </a:t>
            </a:r>
            <a:r>
              <a:rPr lang="en-US" err="1"/>
              <a:t>l'algorithme</a:t>
            </a:r>
            <a:r>
              <a:rPr lang="en-US"/>
              <a:t> SPF.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Délais</a:t>
            </a:r>
            <a:r>
              <a:rPr lang="en-US" b="1"/>
              <a:t> </a:t>
            </a:r>
            <a:r>
              <a:rPr lang="en-US" b="1" err="1"/>
              <a:t>initiaux</a:t>
            </a:r>
            <a:r>
              <a:rPr lang="en-US" b="1"/>
              <a:t>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 err="1"/>
              <a:t>Lorsqu'un</a:t>
            </a:r>
            <a:r>
              <a:rPr lang="en-US"/>
              <a:t> </a:t>
            </a:r>
            <a:r>
              <a:rPr lang="en-US" err="1"/>
              <a:t>routeur</a:t>
            </a:r>
            <a:r>
              <a:rPr lang="en-US"/>
              <a:t> OSPF </a:t>
            </a:r>
            <a:r>
              <a:rPr lang="en-US" err="1"/>
              <a:t>démarre</a:t>
            </a:r>
            <a:r>
              <a:rPr lang="en-US"/>
              <a:t>, il </a:t>
            </a:r>
            <a:r>
              <a:rPr lang="en-US" err="1"/>
              <a:t>peut</a:t>
            </a:r>
            <a:r>
              <a:rPr lang="en-US"/>
              <a:t> y </a:t>
            </a:r>
            <a:r>
              <a:rPr lang="en-US" err="1"/>
              <a:t>avoir</a:t>
            </a:r>
            <a:r>
              <a:rPr lang="en-US"/>
              <a:t> un </a:t>
            </a:r>
            <a:r>
              <a:rPr lang="en-US" err="1"/>
              <a:t>délai</a:t>
            </a:r>
            <a:r>
              <a:rPr lang="en-US"/>
              <a:t> initial </a:t>
            </a:r>
            <a:r>
              <a:rPr lang="en-US" err="1"/>
              <a:t>avant</a:t>
            </a:r>
            <a:r>
              <a:rPr lang="en-US"/>
              <a:t> que </a:t>
            </a:r>
            <a:r>
              <a:rPr lang="en-US" err="1"/>
              <a:t>toutes</a:t>
            </a:r>
            <a:r>
              <a:rPr lang="en-US"/>
              <a:t> les routes </a:t>
            </a:r>
            <a:r>
              <a:rPr lang="en-US" err="1"/>
              <a:t>soient</a:t>
            </a:r>
            <a:r>
              <a:rPr lang="en-US"/>
              <a:t> apprises et que la convergence </a:t>
            </a:r>
            <a:r>
              <a:rPr lang="en-US" err="1"/>
              <a:t>soit</a:t>
            </a:r>
            <a:r>
              <a:rPr lang="en-US"/>
              <a:t> </a:t>
            </a:r>
            <a:r>
              <a:rPr lang="en-US" err="1"/>
              <a:t>atteinte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particulier dans les grands </a:t>
            </a:r>
            <a:r>
              <a:rPr lang="en-US" err="1"/>
              <a:t>réseaux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/>
              <a:t>Administration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La </a:t>
            </a:r>
            <a:r>
              <a:rPr lang="en-US" err="1"/>
              <a:t>hiérarchisation</a:t>
            </a:r>
            <a:r>
              <a:rPr lang="en-US"/>
              <a:t> par </a:t>
            </a:r>
            <a:r>
              <a:rPr lang="en-US" err="1"/>
              <a:t>aires</a:t>
            </a:r>
            <a:r>
              <a:rPr lang="en-US"/>
              <a:t> </a:t>
            </a:r>
            <a:r>
              <a:rPr lang="en-US" err="1"/>
              <a:t>nécessite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planification </a:t>
            </a:r>
            <a:r>
              <a:rPr lang="en-US" err="1"/>
              <a:t>minutieuse</a:t>
            </a:r>
            <a:r>
              <a:rPr lang="en-US"/>
              <a:t> et </a:t>
            </a:r>
            <a:r>
              <a:rPr lang="en-US" err="1"/>
              <a:t>une</a:t>
            </a:r>
            <a:r>
              <a:rPr lang="en-US"/>
              <a:t> administration continue pour </a:t>
            </a:r>
            <a:r>
              <a:rPr lang="en-US" err="1"/>
              <a:t>maintenir</a:t>
            </a:r>
            <a:r>
              <a:rPr lang="en-US"/>
              <a:t> </a:t>
            </a:r>
            <a:r>
              <a:rPr lang="en-US" err="1"/>
              <a:t>une</a:t>
            </a:r>
            <a:r>
              <a:rPr lang="en-US"/>
              <a:t> </a:t>
            </a:r>
            <a:r>
              <a:rPr lang="en-US" err="1"/>
              <a:t>topologie</a:t>
            </a:r>
            <a:r>
              <a:rPr lang="en-US"/>
              <a:t> </a:t>
            </a:r>
            <a:r>
              <a:rPr lang="en-US" err="1"/>
              <a:t>réseau</a:t>
            </a:r>
            <a:r>
              <a:rPr lang="en-US"/>
              <a:t> </a:t>
            </a:r>
            <a:r>
              <a:rPr lang="en-US" err="1"/>
              <a:t>optimale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err="1"/>
              <a:t>Incompatibilité</a:t>
            </a:r>
            <a:r>
              <a:rPr lang="en-US" b="1"/>
              <a:t> avec </a:t>
            </a:r>
            <a:r>
              <a:rPr lang="en-US" b="1" err="1"/>
              <a:t>certains</a:t>
            </a:r>
            <a:r>
              <a:rPr lang="en-US" b="1"/>
              <a:t> </a:t>
            </a:r>
            <a:r>
              <a:rPr lang="en-US" b="1" err="1"/>
              <a:t>réseaux</a:t>
            </a:r>
            <a:r>
              <a:rPr lang="en-US" b="1"/>
              <a:t> :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OSPF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spécifiquement</a:t>
            </a:r>
            <a:r>
              <a:rPr lang="en-US"/>
              <a:t> </a:t>
            </a:r>
            <a:r>
              <a:rPr lang="en-US" err="1"/>
              <a:t>conçu</a:t>
            </a:r>
            <a:r>
              <a:rPr lang="en-US"/>
              <a:t> pour les </a:t>
            </a:r>
            <a:r>
              <a:rPr lang="en-US" err="1"/>
              <a:t>environnements</a:t>
            </a:r>
            <a:r>
              <a:rPr lang="en-US"/>
              <a:t> IP. Par </a:t>
            </a:r>
            <a:r>
              <a:rPr lang="en-US" err="1"/>
              <a:t>conséquent</a:t>
            </a:r>
            <a:r>
              <a:rPr lang="en-US"/>
              <a:t>, il </a:t>
            </a:r>
            <a:r>
              <a:rPr lang="en-US" err="1"/>
              <a:t>peut</a:t>
            </a:r>
            <a:r>
              <a:rPr lang="en-US"/>
              <a:t> ne pas </a:t>
            </a:r>
            <a:r>
              <a:rPr lang="en-US" err="1"/>
              <a:t>être</a:t>
            </a:r>
            <a:r>
              <a:rPr lang="en-US"/>
              <a:t> </a:t>
            </a:r>
            <a:r>
              <a:rPr lang="en-US" err="1"/>
              <a:t>idéal</a:t>
            </a:r>
            <a:r>
              <a:rPr lang="en-US"/>
              <a:t> pour les </a:t>
            </a:r>
            <a:r>
              <a:rPr lang="en-US" err="1"/>
              <a:t>réseaux</a:t>
            </a:r>
            <a:r>
              <a:rPr lang="en-US"/>
              <a:t> qui </a:t>
            </a:r>
            <a:r>
              <a:rPr lang="en-US" err="1"/>
              <a:t>utilisent</a:t>
            </a:r>
            <a:r>
              <a:rPr lang="en-US"/>
              <a:t> </a:t>
            </a:r>
            <a:r>
              <a:rPr lang="en-US" err="1"/>
              <a:t>d'autres</a:t>
            </a:r>
            <a:r>
              <a:rPr lang="en-US"/>
              <a:t> </a:t>
            </a:r>
            <a:r>
              <a:rPr lang="en-US" err="1"/>
              <a:t>protocoles</a:t>
            </a:r>
            <a:r>
              <a:rPr lang="en-US"/>
              <a:t> de </a:t>
            </a:r>
            <a:r>
              <a:rPr lang="en-US" err="1"/>
              <a:t>routage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d'autres</a:t>
            </a:r>
            <a:r>
              <a:rPr lang="en-US"/>
              <a:t> </a:t>
            </a:r>
            <a:r>
              <a:rPr lang="en-US" err="1"/>
              <a:t>familles</a:t>
            </a:r>
            <a:r>
              <a:rPr lang="en-US"/>
              <a:t> de </a:t>
            </a:r>
            <a:r>
              <a:rPr lang="en-US" err="1"/>
              <a:t>protocoles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lvl="1"/>
            <a:r>
              <a:rPr lang="en-US"/>
              <a:t>En résumé, OSPF </a:t>
            </a:r>
            <a:r>
              <a:rPr lang="en-US" err="1"/>
              <a:t>est</a:t>
            </a:r>
            <a:r>
              <a:rPr lang="en-US"/>
              <a:t> un </a:t>
            </a:r>
            <a:r>
              <a:rPr lang="en-US" err="1"/>
              <a:t>protocole</a:t>
            </a:r>
            <a:r>
              <a:rPr lang="en-US"/>
              <a:t> puissant et flexible, bien </a:t>
            </a:r>
            <a:r>
              <a:rPr lang="en-US" err="1"/>
              <a:t>adapté</a:t>
            </a:r>
            <a:r>
              <a:rPr lang="en-US"/>
              <a:t> aux </a:t>
            </a:r>
            <a:r>
              <a:rPr lang="en-US" err="1"/>
              <a:t>grandes</a:t>
            </a:r>
            <a:r>
              <a:rPr lang="en-US"/>
              <a:t> </a:t>
            </a:r>
            <a:r>
              <a:rPr lang="en-US" err="1"/>
              <a:t>entreprises</a:t>
            </a:r>
            <a:r>
              <a:rPr lang="en-US"/>
              <a:t> et aux </a:t>
            </a:r>
            <a:r>
              <a:rPr lang="en-US" err="1"/>
              <a:t>réseaux</a:t>
            </a:r>
            <a:r>
              <a:rPr lang="en-US"/>
              <a:t> complexes. </a:t>
            </a:r>
            <a:r>
              <a:rPr lang="en-US" err="1"/>
              <a:t>Cependant</a:t>
            </a:r>
            <a:r>
              <a:rPr lang="en-US"/>
              <a:t>,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complexité</a:t>
            </a:r>
            <a:r>
              <a:rPr lang="en-US"/>
              <a:t> et </a:t>
            </a:r>
            <a:r>
              <a:rPr lang="en-US" err="1"/>
              <a:t>ses</a:t>
            </a:r>
            <a:r>
              <a:rPr lang="en-US"/>
              <a:t> exigences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ressources</a:t>
            </a:r>
            <a:r>
              <a:rPr lang="en-US"/>
              <a:t> </a:t>
            </a:r>
            <a:r>
              <a:rPr lang="en-US" err="1"/>
              <a:t>peuvent</a:t>
            </a:r>
            <a:r>
              <a:rPr lang="en-US"/>
              <a:t> poser des </a:t>
            </a:r>
            <a:r>
              <a:rPr lang="en-US" err="1"/>
              <a:t>défis</a:t>
            </a:r>
            <a:r>
              <a:rPr lang="en-US"/>
              <a:t>, </a:t>
            </a:r>
            <a:r>
              <a:rPr lang="en-US" err="1"/>
              <a:t>en</a:t>
            </a:r>
            <a:r>
              <a:rPr lang="en-US"/>
              <a:t> particulier pour les </a:t>
            </a:r>
            <a:r>
              <a:rPr lang="en-US" err="1"/>
              <a:t>administrateurs</a:t>
            </a:r>
            <a:r>
              <a:rPr lang="en-US"/>
              <a:t> </a:t>
            </a:r>
            <a:r>
              <a:rPr lang="en-US" err="1"/>
              <a:t>réseaux</a:t>
            </a:r>
            <a:r>
              <a:rPr lang="en-US"/>
              <a:t> </a:t>
            </a:r>
            <a:r>
              <a:rPr lang="en-US" err="1"/>
              <a:t>moins</a:t>
            </a:r>
            <a:r>
              <a:rPr lang="en-US"/>
              <a:t> </a:t>
            </a:r>
            <a:r>
              <a:rPr lang="en-US" err="1"/>
              <a:t>expérimentés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pour les petites </a:t>
            </a:r>
            <a:r>
              <a:rPr lang="en-US" err="1"/>
              <a:t>entreprises</a:t>
            </a:r>
            <a:r>
              <a:rPr lang="en-US"/>
              <a:t> avec des </a:t>
            </a:r>
            <a:r>
              <a:rPr lang="en-US" err="1"/>
              <a:t>ressources</a:t>
            </a:r>
            <a:r>
              <a:rPr lang="en-US"/>
              <a:t> </a:t>
            </a:r>
            <a:r>
              <a:rPr lang="en-US" err="1"/>
              <a:t>limitées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70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661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191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108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64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31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Je vais vous présenter l'utilisation de NAT (Network </a:t>
            </a:r>
            <a:r>
              <a:rPr lang="fr-FR" dirty="0" err="1"/>
              <a:t>Address</a:t>
            </a:r>
            <a:r>
              <a:rPr lang="fr-FR" dirty="0"/>
              <a:t> Translation) et PAT (Port </a:t>
            </a:r>
            <a:r>
              <a:rPr lang="fr-FR" dirty="0" err="1"/>
              <a:t>Address</a:t>
            </a:r>
            <a:r>
              <a:rPr lang="fr-FR" dirty="0"/>
              <a:t> Translation) </a:t>
            </a:r>
          </a:p>
          <a:p>
            <a:endParaRPr lang="fr-FR" dirty="0"/>
          </a:p>
          <a:p>
            <a:r>
              <a:rPr lang="fr-FR" dirty="0"/>
              <a:t>Ils permettent à un réseau local de communiquer avec des dispositifs sur Internet, tout en optimisant l'utilisation des adresses IP publiques disponibles.</a:t>
            </a:r>
          </a:p>
          <a:p>
            <a:endParaRPr lang="fr-FR" dirty="0"/>
          </a:p>
          <a:p>
            <a:r>
              <a:rPr lang="fr-FR" dirty="0"/>
              <a:t>Je vais expliquer chaque type de NAT et PAT, puis vous montrer comment nous avons configurer un routeur Cisco pour chacun d'eux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006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Nous avons un Host sur le LAN et un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Webserver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sur Internet, connectés via un routeur NAT.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Le but est d'attribuer une adresse IP privée à une adresse IP publique spécifique de manière permanente.</a:t>
            </a:r>
            <a:endParaRPr lang="fr-FR" sz="2800" b="0" dirty="0">
              <a:effectLst/>
            </a:endParaRPr>
          </a:p>
          <a:p>
            <a:br>
              <a:rPr lang="fr-FR" sz="2800" dirty="0"/>
            </a:b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NAT(config)#ip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nat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inside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source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static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192.168.12.1 192.168.23.2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Cela traduit l'adresse 192.168.12.1 en 192.168.23.2.</a:t>
            </a:r>
            <a:endParaRPr lang="fr-FR" b="0" dirty="0">
              <a:effectLst/>
            </a:endParaRPr>
          </a:p>
          <a:p>
            <a:br>
              <a:rPr lang="fr-FR" dirty="0"/>
            </a:br>
            <a:r>
              <a:rPr lang="fr-FR" dirty="0"/>
              <a:t>AVANT:</a:t>
            </a:r>
          </a:p>
          <a:p>
            <a:r>
              <a:rPr lang="fr-FR" dirty="0"/>
              <a:t>Web -&gt; Host: NO (</a:t>
            </a:r>
            <a:r>
              <a:rPr lang="fr-FR" dirty="0" err="1"/>
              <a:t>Addr</a:t>
            </a:r>
            <a:r>
              <a:rPr lang="fr-FR" dirty="0"/>
              <a:t> </a:t>
            </a:r>
            <a:r>
              <a:rPr lang="fr-FR" dirty="0" err="1"/>
              <a:t>Prv</a:t>
            </a:r>
            <a:r>
              <a:rPr lang="fr-FR" dirty="0"/>
              <a:t> no </a:t>
            </a:r>
            <a:r>
              <a:rPr lang="fr-FR" dirty="0" err="1"/>
              <a:t>acces</a:t>
            </a:r>
            <a:r>
              <a:rPr lang="fr-FR" dirty="0"/>
              <a:t> in Internet)</a:t>
            </a:r>
          </a:p>
          <a:p>
            <a:r>
              <a:rPr lang="fr-FR" dirty="0"/>
              <a:t>Host -&gt; Web: NO (</a:t>
            </a:r>
            <a:r>
              <a:rPr lang="fr-FR" dirty="0" err="1"/>
              <a:t>Addr</a:t>
            </a:r>
            <a:r>
              <a:rPr lang="fr-FR" dirty="0"/>
              <a:t> </a:t>
            </a:r>
            <a:r>
              <a:rPr lang="fr-FR" dirty="0" err="1"/>
              <a:t>Prv</a:t>
            </a:r>
            <a:r>
              <a:rPr lang="fr-FR" dirty="0"/>
              <a:t>  no </a:t>
            </a:r>
            <a:r>
              <a:rPr lang="fr-FR" dirty="0" err="1"/>
              <a:t>acces</a:t>
            </a:r>
            <a:r>
              <a:rPr lang="fr-FR" dirty="0"/>
              <a:t> in LAN)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270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ea typeface="+mn-lt"/>
                <a:cs typeface="+mn-lt"/>
              </a:rPr>
              <a:t>Bonjour à </a:t>
            </a:r>
            <a:r>
              <a:rPr lang="en-US" sz="1200" err="1">
                <a:ea typeface="+mn-lt"/>
                <a:cs typeface="+mn-lt"/>
              </a:rPr>
              <a:t>tous</a:t>
            </a:r>
            <a:r>
              <a:rPr lang="en-US" sz="1200">
                <a:ea typeface="+mn-lt"/>
                <a:cs typeface="+mn-lt"/>
              </a:rPr>
              <a:t> et </a:t>
            </a:r>
            <a:r>
              <a:rPr lang="en-US" sz="1200" err="1">
                <a:ea typeface="+mn-lt"/>
                <a:cs typeface="+mn-lt"/>
              </a:rPr>
              <a:t>bienvenue</a:t>
            </a:r>
            <a:r>
              <a:rPr lang="en-US" sz="1200">
                <a:ea typeface="+mn-lt"/>
                <a:cs typeface="+mn-lt"/>
              </a:rPr>
              <a:t>, nous </a:t>
            </a:r>
            <a:r>
              <a:rPr lang="en-US" sz="1200" err="1">
                <a:ea typeface="+mn-lt"/>
                <a:cs typeface="+mn-lt"/>
              </a:rPr>
              <a:t>allons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vous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parler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notre</a:t>
            </a:r>
            <a:r>
              <a:rPr lang="en-US" sz="1200">
                <a:ea typeface="+mn-lt"/>
                <a:cs typeface="+mn-lt"/>
              </a:rPr>
              <a:t> SAE, </a:t>
            </a:r>
            <a:r>
              <a:rPr lang="en-US" sz="1200" err="1">
                <a:ea typeface="+mn-lt"/>
                <a:cs typeface="+mn-lt"/>
              </a:rPr>
              <a:t>ce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projet</a:t>
            </a:r>
            <a:r>
              <a:rPr lang="en-US" sz="1200">
                <a:ea typeface="+mn-lt"/>
                <a:cs typeface="+mn-lt"/>
              </a:rPr>
              <a:t> nous a </a:t>
            </a:r>
            <a:r>
              <a:rPr lang="en-US" sz="1200" err="1">
                <a:ea typeface="+mn-lt"/>
                <a:cs typeface="+mn-lt"/>
              </a:rPr>
              <a:t>permis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mettre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pratique </a:t>
            </a:r>
            <a:r>
              <a:rPr lang="en-US" sz="1200" err="1">
                <a:ea typeface="+mn-lt"/>
                <a:cs typeface="+mn-lt"/>
              </a:rPr>
              <a:t>nos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connaissances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théoriques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réseau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informatique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concevant</a:t>
            </a:r>
            <a:r>
              <a:rPr lang="en-US" sz="1200">
                <a:ea typeface="+mn-lt"/>
                <a:cs typeface="+mn-lt"/>
              </a:rPr>
              <a:t> et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déployant</a:t>
            </a:r>
            <a:r>
              <a:rPr lang="en-US" sz="1200">
                <a:ea typeface="+mn-lt"/>
                <a:cs typeface="+mn-lt"/>
              </a:rPr>
              <a:t> un </a:t>
            </a:r>
            <a:r>
              <a:rPr lang="en-US" sz="1200" err="1">
                <a:ea typeface="+mn-lt"/>
                <a:cs typeface="+mn-lt"/>
              </a:rPr>
              <a:t>réseau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complet</a:t>
            </a:r>
            <a:r>
              <a:rPr lang="en-US" sz="1200">
                <a:ea typeface="+mn-lt"/>
                <a:cs typeface="+mn-lt"/>
              </a:rPr>
              <a:t> pour </a:t>
            </a:r>
            <a:r>
              <a:rPr lang="en-US" sz="1200" err="1">
                <a:ea typeface="+mn-lt"/>
                <a:cs typeface="+mn-lt"/>
              </a:rPr>
              <a:t>une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entreprise</a:t>
            </a:r>
            <a:r>
              <a:rPr lang="en-US" sz="1200">
                <a:ea typeface="+mn-lt"/>
                <a:cs typeface="+mn-lt"/>
              </a:rPr>
              <a:t> fictive.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 sz="1200" err="1">
                <a:ea typeface="+mn-lt"/>
                <a:cs typeface="+mn-lt"/>
              </a:rPr>
              <a:t>L'objectif</a:t>
            </a:r>
            <a:r>
              <a:rPr lang="en-US" sz="1200">
                <a:ea typeface="+mn-lt"/>
                <a:cs typeface="+mn-lt"/>
              </a:rPr>
              <a:t> principal de </a:t>
            </a:r>
            <a:r>
              <a:rPr lang="en-US" sz="1200" err="1">
                <a:ea typeface="+mn-lt"/>
                <a:cs typeface="+mn-lt"/>
              </a:rPr>
              <a:t>cette</a:t>
            </a:r>
            <a:r>
              <a:rPr lang="en-US" sz="1200">
                <a:ea typeface="+mn-lt"/>
                <a:cs typeface="+mn-lt"/>
              </a:rPr>
              <a:t> SAE </a:t>
            </a:r>
            <a:r>
              <a:rPr lang="en-US" sz="1200" err="1">
                <a:ea typeface="+mn-lt"/>
                <a:cs typeface="+mn-lt"/>
              </a:rPr>
              <a:t>était</a:t>
            </a:r>
            <a:r>
              <a:rPr lang="en-US" sz="1200">
                <a:ea typeface="+mn-lt"/>
                <a:cs typeface="+mn-lt"/>
              </a:rPr>
              <a:t> de nous confronter à des situations </a:t>
            </a:r>
            <a:r>
              <a:rPr lang="en-US" sz="1200" err="1">
                <a:ea typeface="+mn-lt"/>
                <a:cs typeface="+mn-lt"/>
              </a:rPr>
              <a:t>réelles</a:t>
            </a:r>
            <a:r>
              <a:rPr lang="en-US" sz="1200">
                <a:ea typeface="+mn-lt"/>
                <a:cs typeface="+mn-lt"/>
              </a:rPr>
              <a:t> que nous </a:t>
            </a:r>
            <a:r>
              <a:rPr lang="en-US" sz="1200" err="1">
                <a:ea typeface="+mn-lt"/>
                <a:cs typeface="+mn-lt"/>
              </a:rPr>
              <a:t>pourrions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rencontrer</a:t>
            </a:r>
            <a:r>
              <a:rPr lang="en-US" sz="1200">
                <a:ea typeface="+mn-lt"/>
                <a:cs typeface="+mn-lt"/>
              </a:rPr>
              <a:t> dans </a:t>
            </a:r>
            <a:r>
              <a:rPr lang="en-US" sz="1200" err="1">
                <a:ea typeface="+mn-lt"/>
                <a:cs typeface="+mn-lt"/>
              </a:rPr>
              <a:t>notre</a:t>
            </a:r>
            <a:r>
              <a:rPr lang="en-US" sz="1200">
                <a:ea typeface="+mn-lt"/>
                <a:cs typeface="+mn-lt"/>
              </a:rPr>
              <a:t> future </a:t>
            </a:r>
            <a:r>
              <a:rPr lang="en-US" sz="1200" err="1">
                <a:ea typeface="+mn-lt"/>
                <a:cs typeface="+mn-lt"/>
              </a:rPr>
              <a:t>carrière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professionnelle</a:t>
            </a:r>
            <a:r>
              <a:rPr lang="en-US" sz="1200">
                <a:ea typeface="+mn-lt"/>
                <a:cs typeface="+mn-lt"/>
              </a:rPr>
              <a:t>. En </a:t>
            </a:r>
            <a:r>
              <a:rPr lang="en-US" sz="1200" err="1">
                <a:ea typeface="+mn-lt"/>
                <a:cs typeface="+mn-lt"/>
              </a:rPr>
              <a:t>concevant</a:t>
            </a:r>
            <a:r>
              <a:rPr lang="en-US" sz="1200">
                <a:ea typeface="+mn-lt"/>
                <a:cs typeface="+mn-lt"/>
              </a:rPr>
              <a:t> et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mettant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place un </a:t>
            </a:r>
            <a:r>
              <a:rPr lang="en-US" sz="1200" err="1">
                <a:ea typeface="+mn-lt"/>
                <a:cs typeface="+mn-lt"/>
              </a:rPr>
              <a:t>réseau</a:t>
            </a:r>
            <a:r>
              <a:rPr lang="en-US" sz="1200">
                <a:ea typeface="+mn-lt"/>
                <a:cs typeface="+mn-lt"/>
              </a:rPr>
              <a:t> pour </a:t>
            </a:r>
            <a:r>
              <a:rPr lang="en-US" sz="1200" err="1">
                <a:ea typeface="+mn-lt"/>
                <a:cs typeface="+mn-lt"/>
              </a:rPr>
              <a:t>une</a:t>
            </a:r>
            <a:r>
              <a:rPr lang="en-US" sz="1200">
                <a:ea typeface="+mn-lt"/>
                <a:cs typeface="+mn-lt"/>
              </a:rPr>
              <a:t> petite structure, nous </a:t>
            </a:r>
            <a:r>
              <a:rPr lang="en-US" sz="1200" err="1">
                <a:ea typeface="+mn-lt"/>
                <a:cs typeface="+mn-lt"/>
              </a:rPr>
              <a:t>avons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eu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l'opportunité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développer</a:t>
            </a:r>
            <a:r>
              <a:rPr lang="en-US" sz="1200">
                <a:ea typeface="+mn-lt"/>
                <a:cs typeface="+mn-lt"/>
              </a:rPr>
              <a:t> des </a:t>
            </a:r>
            <a:r>
              <a:rPr lang="en-US" sz="1200" err="1">
                <a:ea typeface="+mn-lt"/>
                <a:cs typeface="+mn-lt"/>
              </a:rPr>
              <a:t>compétences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essentielles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configuration, gestion et </a:t>
            </a:r>
            <a:r>
              <a:rPr lang="en-US" sz="1200" err="1">
                <a:ea typeface="+mn-lt"/>
                <a:cs typeface="+mn-lt"/>
              </a:rPr>
              <a:t>analyse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réseaux</a:t>
            </a:r>
            <a:r>
              <a:rPr lang="en-US" sz="1200">
                <a:ea typeface="+mn-lt"/>
                <a:cs typeface="+mn-lt"/>
              </a:rPr>
              <a:t>. </a:t>
            </a:r>
            <a:endParaRPr lang="en-US"/>
          </a:p>
          <a:p>
            <a:br>
              <a:rPr lang="en-US"/>
            </a:br>
            <a:endParaRPr lang="en-US"/>
          </a:p>
          <a:p>
            <a:r>
              <a:rPr lang="en-US" sz="1200">
                <a:ea typeface="+mn-lt"/>
                <a:cs typeface="+mn-lt"/>
              </a:rPr>
              <a:t>Nous </a:t>
            </a:r>
            <a:r>
              <a:rPr lang="en-US" sz="1200" err="1">
                <a:ea typeface="+mn-lt"/>
                <a:cs typeface="+mn-lt"/>
              </a:rPr>
              <a:t>avons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utilisé</a:t>
            </a:r>
            <a:r>
              <a:rPr lang="en-US" sz="1200">
                <a:ea typeface="+mn-lt"/>
                <a:cs typeface="+mn-lt"/>
              </a:rPr>
              <a:t> des </a:t>
            </a:r>
            <a:r>
              <a:rPr lang="en-US" sz="1200" err="1">
                <a:ea typeface="+mn-lt"/>
                <a:cs typeface="+mn-lt"/>
              </a:rPr>
              <a:t>outils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d'analyse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comme</a:t>
            </a:r>
            <a:r>
              <a:rPr lang="en-US" sz="1200">
                <a:ea typeface="+mn-lt"/>
                <a:cs typeface="+mn-lt"/>
              </a:rPr>
              <a:t> Wireshark pour </a:t>
            </a:r>
            <a:r>
              <a:rPr lang="en-US" sz="1200" err="1">
                <a:ea typeface="+mn-lt"/>
                <a:cs typeface="+mn-lt"/>
              </a:rPr>
              <a:t>vérifier</a:t>
            </a:r>
            <a:r>
              <a:rPr lang="en-US" sz="1200">
                <a:ea typeface="+mn-lt"/>
                <a:cs typeface="+mn-lt"/>
              </a:rPr>
              <a:t> et </a:t>
            </a:r>
            <a:r>
              <a:rPr lang="en-US" sz="1200" err="1">
                <a:ea typeface="+mn-lt"/>
                <a:cs typeface="+mn-lt"/>
              </a:rPr>
              <a:t>valider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nos</a:t>
            </a:r>
            <a:r>
              <a:rPr lang="en-US" sz="1200">
                <a:ea typeface="+mn-lt"/>
                <a:cs typeface="+mn-lt"/>
              </a:rPr>
              <a:t> configurations. Nous </a:t>
            </a:r>
            <a:r>
              <a:rPr lang="en-US" sz="1200" err="1">
                <a:ea typeface="+mn-lt"/>
                <a:cs typeface="+mn-lt"/>
              </a:rPr>
              <a:t>allons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maintenant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entrer</a:t>
            </a:r>
            <a:r>
              <a:rPr lang="en-US" sz="1200">
                <a:ea typeface="+mn-lt"/>
                <a:cs typeface="+mn-lt"/>
              </a:rPr>
              <a:t> dans le </a:t>
            </a:r>
            <a:r>
              <a:rPr lang="en-US" sz="1200" err="1">
                <a:ea typeface="+mn-lt"/>
                <a:cs typeface="+mn-lt"/>
              </a:rPr>
              <a:t>détail</a:t>
            </a:r>
            <a:r>
              <a:rPr lang="en-US" sz="1200">
                <a:ea typeface="+mn-lt"/>
                <a:cs typeface="+mn-lt"/>
              </a:rPr>
              <a:t> de </a:t>
            </a:r>
            <a:r>
              <a:rPr lang="en-US" sz="1200" err="1">
                <a:ea typeface="+mn-lt"/>
                <a:cs typeface="+mn-lt"/>
              </a:rPr>
              <a:t>chaque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partie</a:t>
            </a:r>
            <a:r>
              <a:rPr lang="en-US" sz="1200">
                <a:ea typeface="+mn-lt"/>
                <a:cs typeface="+mn-lt"/>
              </a:rPr>
              <a:t>,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</a:t>
            </a:r>
            <a:r>
              <a:rPr lang="en-US" sz="1200" err="1">
                <a:ea typeface="+mn-lt"/>
                <a:cs typeface="+mn-lt"/>
              </a:rPr>
              <a:t>commençant</a:t>
            </a:r>
            <a:r>
              <a:rPr lang="en-US" sz="1200">
                <a:ea typeface="+mn-lt"/>
                <a:cs typeface="+mn-lt"/>
              </a:rPr>
              <a:t> par la configuration de base et les tests de communication et de la configuration des VLANs, </a:t>
            </a:r>
            <a:r>
              <a:rPr lang="en-US" sz="1200" err="1">
                <a:ea typeface="+mn-lt"/>
                <a:cs typeface="+mn-lt"/>
              </a:rPr>
              <a:t>suivie</a:t>
            </a:r>
            <a:r>
              <a:rPr lang="en-US" sz="1200">
                <a:ea typeface="+mn-lt"/>
                <a:cs typeface="+mn-lt"/>
              </a:rPr>
              <a:t> de la mise </a:t>
            </a:r>
            <a:r>
              <a:rPr lang="en-US" sz="1200" err="1">
                <a:ea typeface="+mn-lt"/>
                <a:cs typeface="+mn-lt"/>
              </a:rPr>
              <a:t>en</a:t>
            </a:r>
            <a:r>
              <a:rPr lang="en-US" sz="1200">
                <a:ea typeface="+mn-lt"/>
                <a:cs typeface="+mn-lt"/>
              </a:rPr>
              <a:t> place du </a:t>
            </a:r>
            <a:r>
              <a:rPr lang="en-US" sz="1200" err="1">
                <a:ea typeface="+mn-lt"/>
                <a:cs typeface="+mn-lt"/>
              </a:rPr>
              <a:t>routage</a:t>
            </a:r>
            <a:r>
              <a:rPr lang="en-US" sz="1200">
                <a:ea typeface="+mn-lt"/>
                <a:cs typeface="+mn-lt"/>
              </a:rPr>
              <a:t> et des services DHCP et NAT/PAT. </a:t>
            </a:r>
            <a:endParaRPr lang="en-US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376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APRES:</a:t>
            </a:r>
          </a:p>
          <a:p>
            <a:r>
              <a:rPr lang="fr-FR" dirty="0"/>
              <a:t>Web -&gt; Host: NO (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prv</a:t>
            </a:r>
            <a:r>
              <a:rPr lang="fr-FR" dirty="0"/>
              <a:t> -&gt; public no reverse)</a:t>
            </a:r>
          </a:p>
          <a:p>
            <a:r>
              <a:rPr lang="fr-FR" dirty="0"/>
              <a:t>Host -&gt; Web: Yes ( </a:t>
            </a:r>
            <a:r>
              <a:rPr lang="fr-FR" dirty="0" err="1"/>
              <a:t>addr</a:t>
            </a:r>
            <a:r>
              <a:rPr lang="fr-FR" dirty="0"/>
              <a:t> </a:t>
            </a:r>
            <a:r>
              <a:rPr lang="fr-FR" dirty="0" err="1"/>
              <a:t>prv</a:t>
            </a:r>
            <a:r>
              <a:rPr lang="fr-FR" dirty="0"/>
              <a:t> -&gt; </a:t>
            </a:r>
            <a:r>
              <a:rPr lang="fr-FR" dirty="0" err="1"/>
              <a:t>addr</a:t>
            </a:r>
            <a:r>
              <a:rPr lang="fr-FR" dirty="0"/>
              <a:t> public)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245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   NAT(config)#ip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nat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inside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source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static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tcp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192.168.12.1 80 192.168.23.2 80</a:t>
            </a:r>
            <a:endParaRPr lang="fr-FR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Cela attribue le port 80 de l'adresse locale à l'adresse publique.</a:t>
            </a:r>
            <a:endParaRPr lang="fr-FR" b="0" dirty="0">
              <a:effectLst/>
            </a:endParaRPr>
          </a:p>
          <a:p>
            <a:br>
              <a:rPr lang="fr-FR" dirty="0"/>
            </a:br>
            <a:r>
              <a:rPr lang="fr-FR" dirty="0"/>
              <a:t>AVANT: </a:t>
            </a:r>
          </a:p>
          <a:p>
            <a:r>
              <a:rPr lang="fr-FR" dirty="0"/>
              <a:t>NO (no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beetween</a:t>
            </a:r>
            <a:r>
              <a:rPr lang="fr-FR" dirty="0"/>
              <a:t> </a:t>
            </a:r>
            <a:r>
              <a:rPr lang="fr-FR" dirty="0" err="1"/>
              <a:t>prv</a:t>
            </a:r>
            <a:r>
              <a:rPr lang="fr-FR" dirty="0"/>
              <a:t> and public)</a:t>
            </a:r>
          </a:p>
          <a:p>
            <a:endParaRPr lang="fr-FR" dirty="0"/>
          </a:p>
          <a:p>
            <a:r>
              <a:rPr lang="fr-FR" dirty="0"/>
              <a:t>APRES:</a:t>
            </a:r>
          </a:p>
          <a:p>
            <a:r>
              <a:rPr lang="fr-FR" dirty="0"/>
              <a:t>YES (</a:t>
            </a:r>
            <a:r>
              <a:rPr lang="fr-FR" dirty="0" err="1"/>
              <a:t>bcz</a:t>
            </a:r>
            <a:r>
              <a:rPr lang="fr-FR" dirty="0"/>
              <a:t> translation port permanent)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1983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NAT(config)#access-list 10 permit 192.168.123.0 0.0.0.255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   NAT(config)#ip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nat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pool </a:t>
            </a:r>
            <a:r>
              <a:rPr lang="en-US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mypool</a:t>
            </a:r>
            <a:r>
              <a:rPr lang="en-US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192.168.23.230 192.168.23.239 netmask 255.255.255.0</a:t>
            </a:r>
            <a:endParaRPr lang="en-US" b="0" dirty="0">
              <a:effectLst/>
            </a:endParaRPr>
          </a:p>
          <a:p>
            <a:r>
              <a:rPr lang="en-US" dirty="0" err="1"/>
              <a:t>Liste</a:t>
            </a:r>
            <a:r>
              <a:rPr lang="en-US" dirty="0"/>
              <a:t> </a:t>
            </a:r>
            <a:r>
              <a:rPr lang="en-US" dirty="0" err="1"/>
              <a:t>d’addr</a:t>
            </a:r>
            <a:r>
              <a:rPr lang="en-US" dirty="0"/>
              <a:t> de 0 à 225</a:t>
            </a:r>
          </a:p>
          <a:p>
            <a:r>
              <a:rPr lang="en-US" dirty="0"/>
              <a:t>Pool </a:t>
            </a:r>
            <a:r>
              <a:rPr lang="en-US" dirty="0" err="1"/>
              <a:t>limite</a:t>
            </a:r>
            <a:r>
              <a:rPr lang="en-US" dirty="0"/>
              <a:t> entre 230 à 239</a:t>
            </a:r>
          </a:p>
          <a:p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Ajt</a:t>
            </a:r>
            <a:r>
              <a:rPr lang="en-US" dirty="0"/>
              <a:t> command: 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NAT(config)#ip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nat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inside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source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list</a:t>
            </a:r>
            <a:r>
              <a:rPr lang="fr-FR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10 pool </a:t>
            </a:r>
            <a:r>
              <a:rPr lang="fr-FR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mypool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678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NAT </a:t>
            </a:r>
            <a:r>
              <a:rPr lang="fr-FR" dirty="0" err="1"/>
              <a:t>overload</a:t>
            </a:r>
            <a:r>
              <a:rPr lang="fr-FR" dirty="0"/>
              <a:t> / PAT dynamique: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Car Le PAT dynamique, souvent appelé "NAT </a:t>
            </a:r>
            <a:r>
              <a:rPr lang="fr-FR" dirty="0" err="1"/>
              <a:t>overload</a:t>
            </a:r>
            <a:r>
              <a:rPr lang="fr-FR" dirty="0"/>
              <a:t>", associe dynamiquement plusieurs adresses IP privées à une ou quelques adresses IP publiques, en attribuant automatiquement des numéros de port uniques pour différencier les connexions sortantes.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Cette commande associe la liste d'accès précédemment créée avec une interface "</a:t>
            </a:r>
            <a:r>
              <a:rPr lang="fr-FR" dirty="0" err="1"/>
              <a:t>inside</a:t>
            </a:r>
            <a:r>
              <a:rPr lang="fr-FR" dirty="0"/>
              <a:t>" du routeur (l'interface </a:t>
            </a:r>
            <a:r>
              <a:rPr lang="fr-FR" dirty="0" err="1"/>
              <a:t>FastEthernet</a:t>
            </a:r>
            <a:r>
              <a:rPr lang="fr-FR" dirty="0"/>
              <a:t> 1/0 dans cet exemple) et active le PAT en surchargeant cette interface.</a:t>
            </a:r>
          </a:p>
          <a:p>
            <a:r>
              <a:rPr lang="fr-FR" dirty="0"/>
              <a:t>le routeur modifie l'adresse source du paquet en utilisant l'adresse IP de son interface "</a:t>
            </a:r>
            <a:r>
              <a:rPr lang="fr-FR" dirty="0" err="1"/>
              <a:t>outside</a:t>
            </a:r>
            <a:r>
              <a:rPr lang="fr-FR" dirty="0"/>
              <a:t>« </a:t>
            </a:r>
          </a:p>
          <a:p>
            <a:endParaRPr lang="fr-FR" dirty="0"/>
          </a:p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Les tests montrent que plusieurs appareils locaux peuvent accéder à Internet en utilisant une seule adresse IP</a:t>
            </a:r>
          </a:p>
          <a:p>
            <a:endParaRPr lang="fr-FR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Host1 / Host2 envoie un ping vers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Webserver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avec l’adresse IP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outside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du routeur mais des port différent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527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conclusion, ce projet nous a permis de construire et de gérer un réseau informatique pour une petite structure, en mettant en pratique nos connaissances théoriques en conception, configuration et gestion de réseaux.</a:t>
            </a:r>
          </a:p>
          <a:p>
            <a:endParaRPr lang="fr-FR" dirty="0"/>
          </a:p>
          <a:p>
            <a:r>
              <a:rPr lang="fr-FR" dirty="0"/>
              <a:t>Tout d’abord, nous avons configuré le routeur Cisco pour la première fois, en établissant des itinéraires statiques pour connecter différents sous-réseaux. Cette étape initiale a été cruciale pour assurer une communication stable et prévisible entre les segments du réseau.</a:t>
            </a:r>
          </a:p>
          <a:p>
            <a:endParaRPr lang="fr-FR" dirty="0"/>
          </a:p>
          <a:p>
            <a:r>
              <a:rPr lang="fr-FR" dirty="0"/>
              <a:t>Ensuite, nous avons exploré le protocole de routage dynamique RIP (</a:t>
            </a:r>
            <a:r>
              <a:rPr lang="fr-FR" dirty="0" err="1"/>
              <a:t>Routing</a:t>
            </a:r>
            <a:r>
              <a:rPr lang="fr-FR" dirty="0"/>
              <a:t> Information Protocol). Nous avons configuré le RIP version 2, analysé ses messages et ajouté des itinéraires redondants pour améliorer la résilience du réseau.</a:t>
            </a:r>
          </a:p>
          <a:p>
            <a:endParaRPr lang="fr-FR" dirty="0"/>
          </a:p>
          <a:p>
            <a:r>
              <a:rPr lang="fr-FR" dirty="0"/>
              <a:t>La troisième partie s'est concentrée sur le protocole OSPF (Open </a:t>
            </a:r>
            <a:r>
              <a:rPr lang="fr-FR" dirty="0" err="1"/>
              <a:t>Shortest</a:t>
            </a:r>
            <a:r>
              <a:rPr lang="fr-FR" dirty="0"/>
              <a:t> Path First). Nous avons configuré OSPF, analysé ses messages et intégré des itinéraires redondants pour optimiser les chemins de routage.</a:t>
            </a:r>
          </a:p>
          <a:p>
            <a:endParaRPr lang="fr-FR" dirty="0"/>
          </a:p>
          <a:p>
            <a:r>
              <a:rPr lang="fr-FR" dirty="0"/>
              <a:t>Nous avons également abordé le protocole DHCP (Dynamic Host Configuration Protocol), en discutant de l'agent de relais DHCP et en expliquant comment un client</a:t>
            </a:r>
          </a:p>
          <a:p>
            <a:r>
              <a:rPr lang="fr-FR" dirty="0"/>
              <a:t>DHCP sur Cisco obtient une adresse IP dynamique, simplifiant ainsi la gestion des adresses IP.</a:t>
            </a:r>
          </a:p>
          <a:p>
            <a:endParaRPr lang="fr-FR" dirty="0"/>
          </a:p>
          <a:p>
            <a:r>
              <a:rPr lang="fr-FR" dirty="0"/>
              <a:t>Enfin, nous avons configuré le NATPAT (Network </a:t>
            </a:r>
            <a:r>
              <a:rPr lang="fr-FR" dirty="0" err="1"/>
              <a:t>Address</a:t>
            </a:r>
            <a:r>
              <a:rPr lang="fr-FR" dirty="0"/>
              <a:t> Translation Port </a:t>
            </a:r>
            <a:r>
              <a:rPr lang="fr-FR" dirty="0" err="1"/>
              <a:t>Address</a:t>
            </a:r>
            <a:r>
              <a:rPr lang="fr-FR" dirty="0"/>
              <a:t> Translation) sur un routeur Cisco, de manière statique et dynamique, pour une gestion efficace des adresses IP et pour faciliter l'accès Internet des appareils internes.</a:t>
            </a:r>
          </a:p>
          <a:p>
            <a:endParaRPr lang="fr-FR" dirty="0"/>
          </a:p>
          <a:p>
            <a:r>
              <a:rPr lang="fr-FR" dirty="0"/>
              <a:t>Ce projet nous a fourni une compréhension approfondie et pratique des fondamentaux des réseaux informatiques et de la configuration avancée des routeurs Cisco. Les compétences acquises sont essentielles pour tout professionnel en réseau cherchant à assurer une infrastructure réseau robuste et efficace, constituant ainsi une base</a:t>
            </a:r>
          </a:p>
          <a:p>
            <a:r>
              <a:rPr lang="fr-FR" dirty="0"/>
              <a:t>solide pour aborder des projets plus complexes et des environnements de travail réels.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67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ARP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utilisé</a:t>
            </a:r>
            <a:r>
              <a:rPr lang="en-US" dirty="0"/>
              <a:t> pour </a:t>
            </a:r>
            <a:r>
              <a:rPr lang="en-US" dirty="0" err="1"/>
              <a:t>associer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IP à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adresse</a:t>
            </a:r>
            <a:r>
              <a:rPr lang="en-US" dirty="0"/>
              <a:t> MAC sur un </a:t>
            </a:r>
            <a:r>
              <a:rPr lang="en-US" dirty="0" err="1"/>
              <a:t>réseau</a:t>
            </a:r>
            <a:r>
              <a:rPr lang="en-US" dirty="0"/>
              <a:t> local.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Il </a:t>
            </a:r>
            <a:r>
              <a:rPr lang="en-US" dirty="0" err="1">
                <a:cs typeface="Calibri"/>
              </a:rPr>
              <a:t>opère</a:t>
            </a:r>
            <a:r>
              <a:rPr lang="en-US" dirty="0">
                <a:cs typeface="Calibri"/>
              </a:rPr>
              <a:t> entre la couche </a:t>
            </a:r>
            <a:r>
              <a:rPr lang="en-US" dirty="0"/>
              <a:t>(couche 3, </a:t>
            </a:r>
            <a:r>
              <a:rPr lang="en-US" dirty="0" err="1"/>
              <a:t>réseau</a:t>
            </a:r>
            <a:r>
              <a:rPr lang="en-US" dirty="0"/>
              <a:t>) et (couche 2, liaison de données) </a:t>
            </a:r>
            <a:endParaRPr lang="en-US" dirty="0">
              <a:cs typeface="Calibri"/>
            </a:endParaRPr>
          </a:p>
          <a:p>
            <a:r>
              <a:rPr lang="en-US" dirty="0" err="1"/>
              <a:t>Lorsqu'un</a:t>
            </a:r>
            <a:r>
              <a:rPr lang="en-US" dirty="0"/>
              <a:t> </a:t>
            </a:r>
            <a:r>
              <a:rPr lang="en-US" dirty="0" err="1"/>
              <a:t>appareil</a:t>
            </a:r>
            <a:r>
              <a:rPr lang="en-US" dirty="0"/>
              <a:t> sur un </a:t>
            </a:r>
            <a:r>
              <a:rPr lang="en-US" dirty="0" err="1"/>
              <a:t>réseau</a:t>
            </a:r>
            <a:r>
              <a:rPr lang="en-US" dirty="0"/>
              <a:t> local </a:t>
            </a:r>
            <a:r>
              <a:rPr lang="en-US" dirty="0" err="1"/>
              <a:t>veut</a:t>
            </a:r>
            <a:r>
              <a:rPr lang="en-US" dirty="0"/>
              <a:t> </a:t>
            </a:r>
            <a:r>
              <a:rPr lang="en-US" dirty="0" err="1"/>
              <a:t>communiquer</a:t>
            </a:r>
            <a:r>
              <a:rPr lang="en-US" dirty="0"/>
              <a:t> avec un </a:t>
            </a:r>
            <a:r>
              <a:rPr lang="en-US" dirty="0" err="1"/>
              <a:t>autre</a:t>
            </a:r>
            <a:r>
              <a:rPr lang="en-US" dirty="0"/>
              <a:t> </a:t>
            </a:r>
            <a:r>
              <a:rPr lang="en-US" dirty="0" err="1"/>
              <a:t>appareil</a:t>
            </a:r>
            <a:r>
              <a:rPr lang="en-US" dirty="0"/>
              <a:t>, il a </a:t>
            </a:r>
            <a:r>
              <a:rPr lang="en-US" dirty="0" err="1"/>
              <a:t>besoin</a:t>
            </a:r>
            <a:r>
              <a:rPr lang="en-US" dirty="0"/>
              <a:t> de </a:t>
            </a:r>
            <a:r>
              <a:rPr lang="en-US" dirty="0" err="1"/>
              <a:t>connaître</a:t>
            </a:r>
            <a:r>
              <a:rPr lang="en-US" dirty="0"/>
              <a:t> </a:t>
            </a:r>
            <a:r>
              <a:rPr lang="en-US" dirty="0" err="1"/>
              <a:t>l'adresse</a:t>
            </a:r>
            <a:r>
              <a:rPr lang="en-US" dirty="0"/>
              <a:t> MAC </a:t>
            </a:r>
            <a:r>
              <a:rPr lang="en-US" dirty="0" err="1"/>
              <a:t>correspondante</a:t>
            </a:r>
            <a:r>
              <a:rPr lang="en-US" dirty="0"/>
              <a:t> à </a:t>
            </a:r>
            <a:r>
              <a:rPr lang="en-US" dirty="0" err="1"/>
              <a:t>l'adresse</a:t>
            </a:r>
            <a:r>
              <a:rPr lang="en-US" dirty="0"/>
              <a:t> IP de destination.</a:t>
            </a:r>
            <a:endParaRPr lang="en-US" dirty="0">
              <a:cs typeface="Calibri"/>
            </a:endParaRPr>
          </a:p>
          <a:p>
            <a:r>
              <a:rPr lang="en-US" dirty="0" err="1"/>
              <a:t>L'appareil</a:t>
            </a:r>
            <a:r>
              <a:rPr lang="en-US" dirty="0"/>
              <a:t> </a:t>
            </a:r>
            <a:r>
              <a:rPr lang="en-US" dirty="0" err="1"/>
              <a:t>envoie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requête</a:t>
            </a:r>
            <a:r>
              <a:rPr lang="en-US" dirty="0"/>
              <a:t> ARP (ARP Request) </a:t>
            </a:r>
            <a:r>
              <a:rPr lang="en-US" dirty="0" err="1"/>
              <a:t>en</a:t>
            </a:r>
            <a:r>
              <a:rPr lang="en-US" dirty="0"/>
              <a:t> diffusion (broadcast) à </a:t>
            </a:r>
            <a:r>
              <a:rPr lang="en-US" dirty="0" err="1"/>
              <a:t>tous</a:t>
            </a:r>
            <a:r>
              <a:rPr lang="en-US" dirty="0"/>
              <a:t> les </a:t>
            </a:r>
            <a:r>
              <a:rPr lang="en-US" dirty="0" err="1"/>
              <a:t>appareils</a:t>
            </a:r>
            <a:r>
              <a:rPr lang="en-US" dirty="0"/>
              <a:t> du </a:t>
            </a:r>
            <a:r>
              <a:rPr lang="en-US" dirty="0" err="1"/>
              <a:t>réseau</a:t>
            </a:r>
            <a:r>
              <a:rPr lang="en-US" dirty="0"/>
              <a:t> local.</a:t>
            </a:r>
            <a:endParaRPr lang="en-US" dirty="0">
              <a:cs typeface="Calibri"/>
            </a:endParaRPr>
          </a:p>
          <a:p>
            <a:r>
              <a:rPr lang="en-US" dirty="0"/>
              <a:t>Un message ARP (Address Resolution Protocol)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encapsulé</a:t>
            </a:r>
            <a:r>
              <a:rPr lang="en-US" dirty="0"/>
              <a:t> dans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trame</a:t>
            </a:r>
            <a:r>
              <a:rPr lang="en-US" dirty="0"/>
              <a:t> Ethernet.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94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 table ARP </a:t>
            </a:r>
            <a:r>
              <a:rPr lang="en-US" err="1"/>
              <a:t>stocke</a:t>
            </a:r>
            <a:r>
              <a:rPr lang="en-US"/>
              <a:t> les </a:t>
            </a:r>
            <a:r>
              <a:rPr lang="en-US" err="1"/>
              <a:t>correspondances</a:t>
            </a:r>
            <a:r>
              <a:rPr lang="en-US"/>
              <a:t> entre </a:t>
            </a:r>
            <a:r>
              <a:rPr lang="en-US" err="1"/>
              <a:t>adresses</a:t>
            </a:r>
            <a:r>
              <a:rPr lang="en-US"/>
              <a:t> IP et </a:t>
            </a:r>
            <a:r>
              <a:rPr lang="en-US" err="1"/>
              <a:t>adresses</a:t>
            </a:r>
            <a:r>
              <a:rPr lang="en-US"/>
              <a:t> MAC, </a:t>
            </a:r>
            <a:r>
              <a:rPr lang="en-US" err="1"/>
              <a:t>facilitant</a:t>
            </a:r>
            <a:r>
              <a:rPr lang="en-US"/>
              <a:t> la communication sur un </a:t>
            </a:r>
            <a:r>
              <a:rPr lang="en-US" err="1"/>
              <a:t>réseau</a:t>
            </a:r>
            <a:r>
              <a:rPr lang="en-US"/>
              <a:t> local.</a:t>
            </a:r>
          </a:p>
          <a:p>
            <a:r>
              <a:rPr lang="en-US"/>
              <a:t>ICMP </a:t>
            </a:r>
            <a:r>
              <a:rPr lang="en-US" err="1"/>
              <a:t>est</a:t>
            </a:r>
            <a:r>
              <a:rPr lang="en-US"/>
              <a:t> un </a:t>
            </a:r>
            <a:r>
              <a:rPr lang="en-US" err="1"/>
              <a:t>protocole</a:t>
            </a:r>
            <a:r>
              <a:rPr lang="en-US"/>
              <a:t> de </a:t>
            </a:r>
            <a:r>
              <a:rPr lang="en-US" err="1"/>
              <a:t>contrôle</a:t>
            </a:r>
            <a:r>
              <a:rPr lang="en-US"/>
              <a:t> et de diagnostic </a:t>
            </a:r>
            <a:r>
              <a:rPr lang="en-US" err="1"/>
              <a:t>utilisé</a:t>
            </a:r>
            <a:r>
              <a:rPr lang="en-US"/>
              <a:t> pour </a:t>
            </a:r>
            <a:r>
              <a:rPr lang="en-US" err="1"/>
              <a:t>transmettre</a:t>
            </a:r>
            <a:r>
              <a:rPr lang="en-US"/>
              <a:t> des </a:t>
            </a:r>
            <a:r>
              <a:rPr lang="en-US" err="1"/>
              <a:t>informations</a:t>
            </a:r>
            <a:r>
              <a:rPr lang="en-US"/>
              <a:t> </a:t>
            </a:r>
            <a:r>
              <a:rPr lang="en-US" err="1"/>
              <a:t>telles</a:t>
            </a:r>
            <a:r>
              <a:rPr lang="en-US"/>
              <a:t> que les </a:t>
            </a:r>
            <a:r>
              <a:rPr lang="en-US" err="1"/>
              <a:t>requêtes</a:t>
            </a:r>
            <a:r>
              <a:rPr lang="en-US"/>
              <a:t> de ping et les messages </a:t>
            </a:r>
            <a:r>
              <a:rPr lang="en-US" err="1"/>
              <a:t>d'erreur</a:t>
            </a:r>
            <a:r>
              <a:rPr lang="en-US"/>
              <a:t> sur les </a:t>
            </a:r>
            <a:r>
              <a:rPr lang="en-US" err="1"/>
              <a:t>réseaux</a:t>
            </a:r>
            <a:r>
              <a:rPr lang="en-US"/>
              <a:t> IP.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59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 table ARP </a:t>
            </a:r>
            <a:r>
              <a:rPr lang="en-US" err="1"/>
              <a:t>stocke</a:t>
            </a:r>
            <a:r>
              <a:rPr lang="en-US"/>
              <a:t> les </a:t>
            </a:r>
            <a:r>
              <a:rPr lang="en-US" err="1"/>
              <a:t>correspondances</a:t>
            </a:r>
            <a:r>
              <a:rPr lang="en-US"/>
              <a:t> entre </a:t>
            </a:r>
            <a:r>
              <a:rPr lang="en-US" err="1"/>
              <a:t>adresses</a:t>
            </a:r>
            <a:r>
              <a:rPr lang="en-US"/>
              <a:t> IP et </a:t>
            </a:r>
            <a:r>
              <a:rPr lang="en-US" err="1"/>
              <a:t>adresses</a:t>
            </a:r>
            <a:r>
              <a:rPr lang="en-US"/>
              <a:t> MAC, </a:t>
            </a:r>
            <a:r>
              <a:rPr lang="en-US" err="1"/>
              <a:t>facilitant</a:t>
            </a:r>
            <a:r>
              <a:rPr lang="en-US"/>
              <a:t> la communication sur un </a:t>
            </a:r>
            <a:r>
              <a:rPr lang="en-US" err="1"/>
              <a:t>réseau</a:t>
            </a:r>
            <a:r>
              <a:rPr lang="en-US"/>
              <a:t> local.</a:t>
            </a:r>
          </a:p>
          <a:p>
            <a:r>
              <a:rPr lang="en-US"/>
              <a:t>ICMP </a:t>
            </a:r>
            <a:r>
              <a:rPr lang="en-US" err="1"/>
              <a:t>est</a:t>
            </a:r>
            <a:r>
              <a:rPr lang="en-US"/>
              <a:t> un </a:t>
            </a:r>
            <a:r>
              <a:rPr lang="en-US" err="1"/>
              <a:t>protocole</a:t>
            </a:r>
            <a:r>
              <a:rPr lang="en-US"/>
              <a:t> de </a:t>
            </a:r>
            <a:r>
              <a:rPr lang="en-US" err="1"/>
              <a:t>contrôle</a:t>
            </a:r>
            <a:r>
              <a:rPr lang="en-US"/>
              <a:t> et de diagnostic </a:t>
            </a:r>
            <a:r>
              <a:rPr lang="en-US" err="1"/>
              <a:t>utilisé</a:t>
            </a:r>
            <a:r>
              <a:rPr lang="en-US"/>
              <a:t> pour </a:t>
            </a:r>
            <a:r>
              <a:rPr lang="en-US" err="1"/>
              <a:t>transmettre</a:t>
            </a:r>
            <a:r>
              <a:rPr lang="en-US"/>
              <a:t> des </a:t>
            </a:r>
            <a:r>
              <a:rPr lang="en-US" err="1"/>
              <a:t>informations</a:t>
            </a:r>
            <a:r>
              <a:rPr lang="en-US"/>
              <a:t> </a:t>
            </a:r>
            <a:r>
              <a:rPr lang="en-US" err="1"/>
              <a:t>telles</a:t>
            </a:r>
            <a:r>
              <a:rPr lang="en-US"/>
              <a:t> que les </a:t>
            </a:r>
            <a:r>
              <a:rPr lang="en-US" err="1"/>
              <a:t>requêtes</a:t>
            </a:r>
            <a:r>
              <a:rPr lang="en-US"/>
              <a:t> de ping et les messages </a:t>
            </a:r>
            <a:r>
              <a:rPr lang="en-US" err="1"/>
              <a:t>d'erreur</a:t>
            </a:r>
            <a:r>
              <a:rPr lang="en-US"/>
              <a:t> sur les </a:t>
            </a:r>
            <a:r>
              <a:rPr lang="en-US" err="1"/>
              <a:t>réseaux</a:t>
            </a:r>
            <a:r>
              <a:rPr lang="en-US"/>
              <a:t> IP.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7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les VLANs </a:t>
            </a:r>
            <a:r>
              <a:rPr lang="en-US" err="1"/>
              <a:t>permettent</a:t>
            </a:r>
            <a:r>
              <a:rPr lang="en-US"/>
              <a:t> de </a:t>
            </a:r>
            <a:r>
              <a:rPr lang="en-US" err="1"/>
              <a:t>créer</a:t>
            </a:r>
            <a:r>
              <a:rPr lang="en-US"/>
              <a:t> des sous-</a:t>
            </a:r>
            <a:r>
              <a:rPr lang="en-US" err="1"/>
              <a:t>réseaux</a:t>
            </a:r>
            <a:r>
              <a:rPr lang="en-US"/>
              <a:t> </a:t>
            </a:r>
            <a:r>
              <a:rPr lang="en-US" err="1"/>
              <a:t>logiques</a:t>
            </a:r>
            <a:r>
              <a:rPr lang="en-US"/>
              <a:t> au sein d'un </a:t>
            </a:r>
            <a:r>
              <a:rPr lang="en-US" err="1"/>
              <a:t>même</a:t>
            </a:r>
            <a:r>
              <a:rPr lang="en-US"/>
              <a:t> </a:t>
            </a:r>
            <a:r>
              <a:rPr lang="en-US" err="1"/>
              <a:t>réseau</a:t>
            </a:r>
            <a:r>
              <a:rPr lang="en-US"/>
              <a:t> physique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660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622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B3F44-A938-46F4-83B0-3B3A4EB8E33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921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Topologie</a:t>
            </a:r>
            <a:r>
              <a:rPr lang="en-US">
                <a:cs typeface="Calibri"/>
              </a:rPr>
              <a:t> avec 4 </a:t>
            </a:r>
            <a:r>
              <a:rPr lang="en-US" err="1">
                <a:cs typeface="Calibri"/>
              </a:rPr>
              <a:t>Routeurs</a:t>
            </a:r>
            <a:r>
              <a:rPr lang="en-US">
                <a:cs typeface="Calibri"/>
              </a:rPr>
              <a:t> et 5 </a:t>
            </a:r>
            <a:r>
              <a:rPr lang="en-US" err="1">
                <a:cs typeface="Calibri"/>
              </a:rPr>
              <a:t>réseaux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différents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B0DB2-CD21-4CD3-BB68-FE502E1D6876}" type="slidenum">
              <a:rPr lang="fr-FR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21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0B9D0A-BDF7-BF85-010A-8EAE0005F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442C456-6C64-983A-3635-1DDEEBE7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AAC683-F9A3-3933-11BB-0CD201901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5317D2-F444-B5EE-361A-A4B47098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297714-6449-168B-5D82-49A690037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3615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EF4F36-0746-B8A7-CA4D-F9584088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48AD388-27E6-178B-85F4-3F2F67C8F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800578-C464-5A8E-9BA0-7BA99DA2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E4AE51-FBB6-B734-5138-045C2ACF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911632-1FD5-9BB0-8968-466D34BB0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21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E4BE167-7F5F-F201-4F37-A27E3FADF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110820A-14F5-757F-9840-5412973AB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12EBF0-2177-4D24-DFD9-3A02BD80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754332-C610-2842-5F58-D96196CF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F9E153-9AC8-7C80-D351-A7D9C90A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37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043980-E382-A239-5460-E4AAAD14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220AC9-B6C9-3DFE-55DA-DAAF74DC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5E8B5A-4A65-9297-458C-CCB98AB2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33D097-5CA8-C373-55CC-F47B07533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816945-7EFC-344B-47DE-A70A9441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683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2E1182-F08C-DFD8-1A86-A424509E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D6DDDF-B96A-2AB9-5877-511984336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F168DA-8D26-682F-EF48-E4DAF5A93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DC34AF-51A6-8C4B-DD8A-E6CF027A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D280F4-7952-7CDF-0318-3A8DE8CF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56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5B2D0-2830-B42C-3B7B-0C7AE60E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586B77-35B0-386A-E8A8-CA2C4C909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E15ADF-DAE2-2F60-BF77-9C2FBBCE6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04985A-1B16-6031-F83B-E9C5E6DB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F71EC7-F6B1-B243-A863-488BF8BA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30AB8B-05ED-8DDD-1D72-C09E0D3E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609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C4EA74-6C49-7831-9249-94B0FB9C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D4D2E9-131F-D415-6356-0561587B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372576-7F61-610C-CF92-9DE62FCE1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C1E03A-91F3-3935-2AF9-9410EA5EB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75A6333-3D6A-71DD-B749-78BE9063E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35F5E1A-3649-F1FC-B5F1-E54E9CA0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FE3396C-2AA7-4EE5-4BE9-6D07A8109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0EBDD13-BF9F-6C2B-42AB-A78170F3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44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8C97F-5FFA-C490-BE08-BC1B6866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023B134-8088-2806-08EA-E3221A467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52F5AE-6BC9-010B-5A4D-BF1E15E2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EB4754-755B-85DF-65EE-92280806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586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535D109-CB1E-6C56-5602-8C4F469B3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A7675FD-7B79-A05A-ACE9-25DE7A23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B9D1CC-81C1-7C8A-CD3D-349D616B6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46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9EBC7-FA4D-43F5-E690-319F64DA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4A533A-BC5C-5C6D-C8E0-32553518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D0201F-716E-CE7F-5FBA-77B5A084C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EA2D8D-3F79-8D19-3B86-34CC35DF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2525F6-8C29-23B5-5EAE-BBB29D781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0E0AC6-1218-67AC-5715-6CA280BD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29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24C9B-D6B9-BDD5-EC15-B2A727E94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B857AF4-20EA-A11B-CA9C-6763053AE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0878764-DD96-9A28-26B7-1D4B8B727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80EB532-B8EB-0A41-2756-F3C5D095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ACA1A4-64CD-9D8B-56E7-892E888D7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DF9602-97ED-B488-B0AA-0E866A074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32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9B7C933-178F-0BB9-7379-25D5D2728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27A8CC-4AA6-6A1A-E599-456B0B224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5DC52B-A632-D5D3-74C6-68AF55E1C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396D2-EAF4-4BF2-8BE4-FA280B8ACC2D}" type="datetimeFigureOut">
              <a:rPr lang="fr-FR" smtClean="0"/>
              <a:t>05/06/2024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C88CB6-D5F9-7130-3877-07271F6A1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258D22-9216-1105-5232-AF1657CDD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7C21C-92AB-4639-9611-F610584182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4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1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086" y="1668906"/>
            <a:ext cx="6455229" cy="2094820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Construire un  réseau Informatique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8FD322-84A1-9707-797C-D1DE94E96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86" y="5432632"/>
            <a:ext cx="2109107" cy="1126149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just"/>
            <a:r>
              <a:rPr lang="fr-FR" sz="6000" dirty="0">
                <a:solidFill>
                  <a:schemeClr val="bg1"/>
                </a:solidFill>
                <a:latin typeface="Arial Rounded MT Bold"/>
                <a:ea typeface="+mj-ea"/>
                <a:cs typeface="+mj-cs"/>
              </a:rPr>
              <a:t>Sarah PONNU</a:t>
            </a:r>
            <a:endParaRPr lang="fr-FR" sz="6000" dirty="0">
              <a:solidFill>
                <a:schemeClr val="bg1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  <a:p>
            <a:pPr algn="just"/>
            <a:r>
              <a:rPr lang="fr-FR" sz="6000" dirty="0" err="1">
                <a:solidFill>
                  <a:schemeClr val="bg1"/>
                </a:solidFill>
                <a:latin typeface="Arial Rounded MT Bold"/>
                <a:ea typeface="+mj-ea"/>
                <a:cs typeface="+mj-cs"/>
              </a:rPr>
              <a:t>Aliya</a:t>
            </a:r>
            <a:r>
              <a:rPr lang="fr-FR" sz="6000" dirty="0">
                <a:solidFill>
                  <a:schemeClr val="bg1"/>
                </a:solidFill>
                <a:latin typeface="Arial Rounded MT Bold"/>
                <a:ea typeface="+mj-ea"/>
                <a:cs typeface="+mj-cs"/>
              </a:rPr>
              <a:t> MAATIT</a:t>
            </a:r>
          </a:p>
          <a:p>
            <a:pPr algn="just"/>
            <a:r>
              <a:rPr lang="fr-FR" sz="6000" dirty="0">
                <a:solidFill>
                  <a:schemeClr val="bg1"/>
                </a:solidFill>
                <a:latin typeface="Arial Rounded MT Bold"/>
                <a:ea typeface="+mj-ea"/>
                <a:cs typeface="+mj-cs"/>
              </a:rPr>
              <a:t>Nolan HEU-COMBE</a:t>
            </a:r>
          </a:p>
          <a:p>
            <a:pPr algn="just"/>
            <a:r>
              <a:rPr lang="fr-FR" sz="6000" dirty="0">
                <a:solidFill>
                  <a:schemeClr val="bg1"/>
                </a:solidFill>
                <a:latin typeface="Arial Rounded MT Bold"/>
                <a:ea typeface="+mj-ea"/>
                <a:cs typeface="+mj-cs"/>
              </a:rPr>
              <a:t>Samira NAZEER </a:t>
            </a:r>
            <a:endParaRPr lang="fr-FR" sz="6000" dirty="0">
              <a:solidFill>
                <a:schemeClr val="bg1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DD922B-36FE-607F-DD85-16FF531146C6}"/>
              </a:ext>
            </a:extLst>
          </p:cNvPr>
          <p:cNvSpPr txBox="1"/>
          <p:nvPr/>
        </p:nvSpPr>
        <p:spPr>
          <a:xfrm>
            <a:off x="8905152" y="2991435"/>
            <a:ext cx="1947905" cy="680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ts val="1000"/>
              </a:spcBef>
            </a:pPr>
            <a:r>
              <a:rPr lang="fr-FR" sz="540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SAE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555171" y="3934856"/>
            <a:ext cx="60089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20564E-701B-118F-2C5C-81A886E1D064}"/>
              </a:ext>
            </a:extLst>
          </p:cNvPr>
          <p:cNvSpPr txBox="1"/>
          <p:nvPr/>
        </p:nvSpPr>
        <p:spPr>
          <a:xfrm>
            <a:off x="9879104" y="5811040"/>
            <a:ext cx="247885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62929E"/>
                </a:solidFill>
                <a:cs typeface="Calibri"/>
              </a:rPr>
              <a:t>Encadrant</a:t>
            </a:r>
            <a:r>
              <a:rPr lang="en-US">
                <a:solidFill>
                  <a:srgbClr val="62929E"/>
                </a:solidFill>
                <a:cs typeface="Calibri"/>
              </a:rPr>
              <a:t> </a:t>
            </a:r>
            <a:r>
              <a:rPr lang="en-US" err="1">
                <a:solidFill>
                  <a:srgbClr val="62929E"/>
                </a:solidFill>
                <a:cs typeface="Calibri"/>
              </a:rPr>
              <a:t>Mr</a:t>
            </a:r>
            <a:r>
              <a:rPr lang="en-US">
                <a:solidFill>
                  <a:srgbClr val="62929E"/>
                </a:solidFill>
                <a:cs typeface="Calibri"/>
              </a:rPr>
              <a:t> OUAMRI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526D91C-0200-A6DF-88D3-4CD23573AD79}"/>
              </a:ext>
            </a:extLst>
          </p:cNvPr>
          <p:cNvSpPr txBox="1"/>
          <p:nvPr/>
        </p:nvSpPr>
        <p:spPr>
          <a:xfrm>
            <a:off x="9351147" y="3671493"/>
            <a:ext cx="10559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21</a:t>
            </a:r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E19DF7E2-8EC8-F422-F6F4-D71A53C477E8}"/>
              </a:ext>
            </a:extLst>
          </p:cNvPr>
          <p:cNvCxnSpPr>
            <a:cxnSpLocks/>
          </p:cNvCxnSpPr>
          <p:nvPr/>
        </p:nvCxnSpPr>
        <p:spPr>
          <a:xfrm>
            <a:off x="8980714" y="3674500"/>
            <a:ext cx="17036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FC94F13-741E-8CD9-4F8D-ABD2F73FF50E}"/>
              </a:ext>
            </a:extLst>
          </p:cNvPr>
          <p:cNvCxnSpPr>
            <a:cxnSpLocks/>
          </p:cNvCxnSpPr>
          <p:nvPr/>
        </p:nvCxnSpPr>
        <p:spPr>
          <a:xfrm>
            <a:off x="9351147" y="4548549"/>
            <a:ext cx="91408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 build="p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Appareils électroniques, capture d’écran, Police&#10;&#10;Description générée automatiquement">
            <a:extLst>
              <a:ext uri="{FF2B5EF4-FFF2-40B4-BE49-F238E27FC236}">
                <a16:creationId xmlns:a16="http://schemas.microsoft.com/office/drawing/2014/main" id="{76954898-74ED-E402-CFD9-0FA41ED21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48" y="1810292"/>
            <a:ext cx="8320073" cy="39706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1775D75-0568-D979-3512-5AB569C7BC6A}"/>
              </a:ext>
            </a:extLst>
          </p:cNvPr>
          <p:cNvSpPr txBox="1"/>
          <p:nvPr/>
        </p:nvSpPr>
        <p:spPr>
          <a:xfrm>
            <a:off x="609918" y="945725"/>
            <a:ext cx="35924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Arial Rounded MT Bold"/>
                <a:cs typeface="Calibri"/>
              </a:rPr>
              <a:t>Protocole ICMP</a:t>
            </a:r>
            <a:endParaRPr lang="fr-FR" dirty="0"/>
          </a:p>
        </p:txBody>
      </p:sp>
      <p:pic>
        <p:nvPicPr>
          <p:cNvPr id="7" name="Image 6" descr="ICMP - Internet Control Message Protocol - ppt video online télécharger">
            <a:extLst>
              <a:ext uri="{FF2B5EF4-FFF2-40B4-BE49-F238E27FC236}">
                <a16:creationId xmlns:a16="http://schemas.microsoft.com/office/drawing/2014/main" id="{C65B3F6A-443D-9AFE-9FB2-E44778AB8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4" t="35939" r="2473" b="29909"/>
          <a:stretch/>
        </p:blipFill>
        <p:spPr>
          <a:xfrm>
            <a:off x="5804170" y="4563197"/>
            <a:ext cx="5684942" cy="162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0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243244"/>
            <a:ext cx="7050315" cy="840582"/>
          </a:xfrm>
        </p:spPr>
        <p:txBody>
          <a:bodyPr>
            <a:normAutofit/>
          </a:bodyPr>
          <a:lstStyle/>
          <a:p>
            <a:pPr algn="l"/>
            <a:r>
              <a:rPr lang="fr-FR" sz="4000" dirty="0">
                <a:solidFill>
                  <a:schemeClr val="bg1"/>
                </a:solidFill>
                <a:latin typeface="Arial Rounded MT Bold"/>
              </a:rPr>
              <a:t>VLAN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414019" y="1083826"/>
            <a:ext cx="15180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CBD0F0FB-3A2F-C046-1AB4-8893CB08F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5" t="70619" r="-332" b="-515"/>
          <a:stretch/>
        </p:blipFill>
        <p:spPr>
          <a:xfrm>
            <a:off x="2758375" y="5179042"/>
            <a:ext cx="6675248" cy="1280071"/>
          </a:xfrm>
          <a:prstGeom prst="rect">
            <a:avLst/>
          </a:prstGeom>
        </p:spPr>
      </p:pic>
      <p:pic>
        <p:nvPicPr>
          <p:cNvPr id="5" name="Image 4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C188D39A-9AFA-5ABF-9FDE-046DFB164E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14"/>
          <a:stretch/>
        </p:blipFill>
        <p:spPr>
          <a:xfrm>
            <a:off x="2170865" y="1423481"/>
            <a:ext cx="7850267" cy="34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9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69DBABB3-77D7-7CEF-8868-2C0ECFDF26B4}"/>
              </a:ext>
            </a:extLst>
          </p:cNvPr>
          <p:cNvSpPr txBox="1"/>
          <p:nvPr/>
        </p:nvSpPr>
        <p:spPr>
          <a:xfrm>
            <a:off x="360805" y="721920"/>
            <a:ext cx="59811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fr-FR" sz="2800" b="1" dirty="0">
                <a:solidFill>
                  <a:schemeClr val="bg1"/>
                </a:solidFill>
                <a:cs typeface="Calibri"/>
              </a:rPr>
              <a:t>Attribution des ports au VLAN</a:t>
            </a:r>
          </a:p>
        </p:txBody>
      </p:sp>
      <p:pic>
        <p:nvPicPr>
          <p:cNvPr id="6" name="Image 5" descr="Une image contenant texte, Police, capture d’écran, noir&#10;&#10;Description générée automatiquement">
            <a:extLst>
              <a:ext uri="{FF2B5EF4-FFF2-40B4-BE49-F238E27FC236}">
                <a16:creationId xmlns:a16="http://schemas.microsoft.com/office/drawing/2014/main" id="{1858CEB2-9089-121C-914E-6D610534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22" y="1504264"/>
            <a:ext cx="7317904" cy="1384516"/>
          </a:xfrm>
          <a:prstGeom prst="rect">
            <a:avLst/>
          </a:prstGeom>
        </p:spPr>
      </p:pic>
      <p:pic>
        <p:nvPicPr>
          <p:cNvPr id="9" name="Image 8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938AB5C4-7C74-A0D6-C1D9-ABB173997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4" t="7310" r="-181" b="-460"/>
          <a:stretch/>
        </p:blipFill>
        <p:spPr>
          <a:xfrm>
            <a:off x="4557744" y="3074575"/>
            <a:ext cx="6648520" cy="34311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61F3A6-0580-0CAA-CA27-152F177CB29D}"/>
              </a:ext>
            </a:extLst>
          </p:cNvPr>
          <p:cNvSpPr/>
          <p:nvPr/>
        </p:nvSpPr>
        <p:spPr>
          <a:xfrm>
            <a:off x="-7630886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2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3254" y="2429014"/>
            <a:ext cx="3024377" cy="840582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Partie 2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2303254" y="3422173"/>
            <a:ext cx="2366023" cy="68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35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0" y="0"/>
            <a:ext cx="4669277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449" y="2439679"/>
            <a:ext cx="3024377" cy="840582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Partie 2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822449" y="3422173"/>
            <a:ext cx="2366023" cy="68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A1B4C79-6ADF-2A36-6E27-D9240001446C}"/>
              </a:ext>
            </a:extLst>
          </p:cNvPr>
          <p:cNvSpPr txBox="1"/>
          <p:nvPr/>
        </p:nvSpPr>
        <p:spPr>
          <a:xfrm>
            <a:off x="5289965" y="1034972"/>
            <a:ext cx="4481112" cy="5182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Lab 1 : Set static route</a:t>
            </a:r>
            <a:endParaRPr lang="fr-F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Flèche : pentagone 3">
            <a:extLst>
              <a:ext uri="{FF2B5EF4-FFF2-40B4-BE49-F238E27FC236}">
                <a16:creationId xmlns:a16="http://schemas.microsoft.com/office/drawing/2014/main" id="{73DA84DF-339E-4290-0EF6-410A7D2E0142}"/>
              </a:ext>
            </a:extLst>
          </p:cNvPr>
          <p:cNvSpPr/>
          <p:nvPr/>
        </p:nvSpPr>
        <p:spPr>
          <a:xfrm>
            <a:off x="4093600" y="1058834"/>
            <a:ext cx="1087244" cy="518275"/>
          </a:xfrm>
          <a:prstGeom prst="homePlate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12E9BB-0726-B232-4B18-160ED834BE2B}"/>
              </a:ext>
            </a:extLst>
          </p:cNvPr>
          <p:cNvSpPr txBox="1"/>
          <p:nvPr/>
        </p:nvSpPr>
        <p:spPr>
          <a:xfrm>
            <a:off x="5289965" y="2228277"/>
            <a:ext cx="7321589" cy="52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Lab2 : Dynamic </a:t>
            </a:r>
            <a:r>
              <a:rPr lang="fr-FR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routing</a:t>
            </a:r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protocol</a:t>
            </a:r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RIPv2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CCB09D-B50D-6112-B9BF-8587B5C691BA}"/>
              </a:ext>
            </a:extLst>
          </p:cNvPr>
          <p:cNvSpPr txBox="1"/>
          <p:nvPr/>
        </p:nvSpPr>
        <p:spPr>
          <a:xfrm>
            <a:off x="5228306" y="3429000"/>
            <a:ext cx="71395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Lab 3 : Dynamic routing protocol - OSPF</a:t>
            </a:r>
            <a:endParaRPr lang="fr-F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B9E0909-996B-F948-5823-2BB1DDCAE2F5}"/>
              </a:ext>
            </a:extLst>
          </p:cNvPr>
          <p:cNvSpPr txBox="1"/>
          <p:nvPr/>
        </p:nvSpPr>
        <p:spPr>
          <a:xfrm>
            <a:off x="5228306" y="4624778"/>
            <a:ext cx="99155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Lab</a:t>
            </a:r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4 : DHCP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A5DB3A5-F065-7056-5C16-8A8FBCF87789}"/>
              </a:ext>
            </a:extLst>
          </p:cNvPr>
          <p:cNvSpPr txBox="1"/>
          <p:nvPr/>
        </p:nvSpPr>
        <p:spPr>
          <a:xfrm>
            <a:off x="5228306" y="5820556"/>
            <a:ext cx="99144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Lab</a:t>
            </a:r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5 : NAT/PAT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85AD6B85-7171-ACD7-8F77-2FA748286B8F}"/>
              </a:ext>
            </a:extLst>
          </p:cNvPr>
          <p:cNvSpPr/>
          <p:nvPr/>
        </p:nvSpPr>
        <p:spPr>
          <a:xfrm>
            <a:off x="4125653" y="2228277"/>
            <a:ext cx="1087244" cy="518275"/>
          </a:xfrm>
          <a:prstGeom prst="homePlate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Flèche : pentagone 15">
            <a:extLst>
              <a:ext uri="{FF2B5EF4-FFF2-40B4-BE49-F238E27FC236}">
                <a16:creationId xmlns:a16="http://schemas.microsoft.com/office/drawing/2014/main" id="{3AD29613-0649-BF83-110E-20B21F8F4F15}"/>
              </a:ext>
            </a:extLst>
          </p:cNvPr>
          <p:cNvSpPr/>
          <p:nvPr/>
        </p:nvSpPr>
        <p:spPr>
          <a:xfrm>
            <a:off x="4141062" y="3425586"/>
            <a:ext cx="1087244" cy="518275"/>
          </a:xfrm>
          <a:prstGeom prst="homePlate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Flèche : pentagone 16">
            <a:extLst>
              <a:ext uri="{FF2B5EF4-FFF2-40B4-BE49-F238E27FC236}">
                <a16:creationId xmlns:a16="http://schemas.microsoft.com/office/drawing/2014/main" id="{99C1A087-A936-E15B-9BF8-6927D29B7045}"/>
              </a:ext>
            </a:extLst>
          </p:cNvPr>
          <p:cNvSpPr/>
          <p:nvPr/>
        </p:nvSpPr>
        <p:spPr>
          <a:xfrm>
            <a:off x="4093600" y="4595029"/>
            <a:ext cx="1087244" cy="518275"/>
          </a:xfrm>
          <a:prstGeom prst="homePlate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8" name="Flèche : pentagone 17">
            <a:extLst>
              <a:ext uri="{FF2B5EF4-FFF2-40B4-BE49-F238E27FC236}">
                <a16:creationId xmlns:a16="http://schemas.microsoft.com/office/drawing/2014/main" id="{06706E6B-2523-758A-BC71-680CCD28D96A}"/>
              </a:ext>
            </a:extLst>
          </p:cNvPr>
          <p:cNvSpPr/>
          <p:nvPr/>
        </p:nvSpPr>
        <p:spPr>
          <a:xfrm>
            <a:off x="4125653" y="5825501"/>
            <a:ext cx="1087244" cy="518275"/>
          </a:xfrm>
          <a:prstGeom prst="homePlate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88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11" grpId="0"/>
      <p:bldP spid="12" grpId="0"/>
      <p:bldP spid="15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891719" y="4132025"/>
            <a:ext cx="4467681" cy="0"/>
          </a:xfrm>
          <a:prstGeom prst="line">
            <a:avLst/>
          </a:prstGeom>
          <a:ln w="38100">
            <a:solidFill>
              <a:srgbClr val="546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Appareils électroniques, fils électriques, machine, Ingénierie électronique&#10;&#10;Description générée automatiquement">
            <a:extLst>
              <a:ext uri="{FF2B5EF4-FFF2-40B4-BE49-F238E27FC236}">
                <a16:creationId xmlns:a16="http://schemas.microsoft.com/office/drawing/2014/main" id="{D0F3A238-A8A3-668D-4AE1-AFAB86E9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125559" y="2028682"/>
            <a:ext cx="5614856" cy="4206686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495A263-1FE0-82B1-00DD-E369BE7BF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585" y="649844"/>
            <a:ext cx="7050315" cy="840582"/>
          </a:xfrm>
        </p:spPr>
        <p:txBody>
          <a:bodyPr>
            <a:normAutofit fontScale="90000"/>
          </a:bodyPr>
          <a:lstStyle/>
          <a:p>
            <a:pPr algn="l"/>
            <a:r>
              <a:rPr lang="fr-FR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Configuration du routeur Cisco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BD217EC-2EF1-9C57-0B99-C3D3575C748F}"/>
              </a:ext>
            </a:extLst>
          </p:cNvPr>
          <p:cNvCxnSpPr>
            <a:cxnSpLocks/>
          </p:cNvCxnSpPr>
          <p:nvPr/>
        </p:nvCxnSpPr>
        <p:spPr>
          <a:xfrm>
            <a:off x="391884" y="1585356"/>
            <a:ext cx="69360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17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17FABD2-DACC-017B-AB32-7447F9E7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570543"/>
            <a:ext cx="6429556" cy="1993600"/>
          </a:xfrm>
          <a:prstGeom prst="rect">
            <a:avLst/>
          </a:prstGeom>
        </p:spPr>
      </p:pic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85F2C8ED-551E-60C2-0389-2D1443D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556" y="1714680"/>
            <a:ext cx="5769273" cy="1990904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AFFA5EBB-DDCC-AF81-17A3-5268FE373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6429556" cy="1861657"/>
          </a:xfrm>
          <a:prstGeom prst="rect">
            <a:avLst/>
          </a:prstGeom>
        </p:spPr>
      </p:pic>
      <p:pic>
        <p:nvPicPr>
          <p:cNvPr id="6" name="Image 5" descr="Une image contenant texte, capture d’écran, Police, noir&#10;&#10;Description générée automatiquement">
            <a:extLst>
              <a:ext uri="{FF2B5EF4-FFF2-40B4-BE49-F238E27FC236}">
                <a16:creationId xmlns:a16="http://schemas.microsoft.com/office/drawing/2014/main" id="{90E25DA3-6FBD-A871-464E-390E42AB69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5"/>
          <a:stretch/>
        </p:blipFill>
        <p:spPr>
          <a:xfrm>
            <a:off x="4441371" y="5290657"/>
            <a:ext cx="7757458" cy="12939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2C383-6AD5-E0E4-FB68-EB86FED5904A}"/>
              </a:ext>
            </a:extLst>
          </p:cNvPr>
          <p:cNvSpPr/>
          <p:nvPr/>
        </p:nvSpPr>
        <p:spPr>
          <a:xfrm>
            <a:off x="-7630886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8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55" y="753442"/>
            <a:ext cx="7219145" cy="850721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Lab 1 : Set static route</a:t>
            </a:r>
            <a:endParaRPr lang="fr-FR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637719" y="4537706"/>
            <a:ext cx="4112081" cy="0"/>
          </a:xfrm>
          <a:prstGeom prst="line">
            <a:avLst/>
          </a:prstGeom>
          <a:ln w="38100">
            <a:solidFill>
              <a:srgbClr val="546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3A98FB-B212-939A-4A6C-D5DAD3B4CFB4}"/>
              </a:ext>
            </a:extLst>
          </p:cNvPr>
          <p:cNvCxnSpPr>
            <a:cxnSpLocks/>
          </p:cNvCxnSpPr>
          <p:nvPr/>
        </p:nvCxnSpPr>
        <p:spPr>
          <a:xfrm>
            <a:off x="391884" y="1585356"/>
            <a:ext cx="5232702" cy="188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9DA98B2-F577-28C4-4F87-0762BFE0DF9F}"/>
              </a:ext>
            </a:extLst>
          </p:cNvPr>
          <p:cNvSpPr/>
          <p:nvPr/>
        </p:nvSpPr>
        <p:spPr>
          <a:xfrm>
            <a:off x="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55" y="753442"/>
            <a:ext cx="7219145" cy="850721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Lab 1 : Set static route</a:t>
            </a:r>
            <a:endParaRPr lang="fr-FR" sz="36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637719" y="4537706"/>
            <a:ext cx="4112081" cy="0"/>
          </a:xfrm>
          <a:prstGeom prst="line">
            <a:avLst/>
          </a:prstGeom>
          <a:ln w="38100">
            <a:solidFill>
              <a:srgbClr val="546A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AC6EF991-8351-D245-18DC-7C85EDAC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22" y="2436077"/>
            <a:ext cx="7750556" cy="3487547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0A3A98FB-B212-939A-4A6C-D5DAD3B4CFB4}"/>
              </a:ext>
            </a:extLst>
          </p:cNvPr>
          <p:cNvCxnSpPr>
            <a:cxnSpLocks/>
          </p:cNvCxnSpPr>
          <p:nvPr/>
        </p:nvCxnSpPr>
        <p:spPr>
          <a:xfrm>
            <a:off x="391884" y="1585356"/>
            <a:ext cx="5232702" cy="188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9DA98B2-F577-28C4-4F87-0762BFE0DF9F}"/>
              </a:ext>
            </a:extLst>
          </p:cNvPr>
          <p:cNvSpPr/>
          <p:nvPr/>
        </p:nvSpPr>
        <p:spPr>
          <a:xfrm>
            <a:off x="-7667095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50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585" y="649844"/>
            <a:ext cx="7799615" cy="840582"/>
          </a:xfrm>
        </p:spPr>
        <p:txBody>
          <a:bodyPr>
            <a:normAutofit fontScale="90000"/>
          </a:bodyPr>
          <a:lstStyle/>
          <a:p>
            <a:pPr algn="just"/>
            <a:r>
              <a:rPr lang="fr-FR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Atelier 1 : Définir un itinéraire statique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391884" y="1585356"/>
            <a:ext cx="73551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, Police, capture d’écran, noir&#10;&#10;Description générée automatiquement">
            <a:extLst>
              <a:ext uri="{FF2B5EF4-FFF2-40B4-BE49-F238E27FC236}">
                <a16:creationId xmlns:a16="http://schemas.microsoft.com/office/drawing/2014/main" id="{D35D7A1D-E4EE-DFBE-B73E-7475F63D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1" y="2435525"/>
            <a:ext cx="5554872" cy="993475"/>
          </a:xfrm>
          <a:prstGeom prst="rect">
            <a:avLst/>
          </a:prstGeom>
        </p:spPr>
      </p:pic>
      <p:pic>
        <p:nvPicPr>
          <p:cNvPr id="4" name="Image 3" descr="Une image contenant texte, capture d’écran, Police, noir&#10;&#10;Description générée automatiquement">
            <a:extLst>
              <a:ext uri="{FF2B5EF4-FFF2-40B4-BE49-F238E27FC236}">
                <a16:creationId xmlns:a16="http://schemas.microsoft.com/office/drawing/2014/main" id="{55B1816D-3EF0-3386-BEE9-B62AD04AC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3"/>
          <a:stretch/>
        </p:blipFill>
        <p:spPr>
          <a:xfrm>
            <a:off x="5736565" y="2500052"/>
            <a:ext cx="6455435" cy="8155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3704179-C03D-D248-85DE-82D0262B1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295" y="3809699"/>
            <a:ext cx="8681409" cy="591808"/>
          </a:xfrm>
          <a:prstGeom prst="rect">
            <a:avLst/>
          </a:prstGeom>
        </p:spPr>
      </p:pic>
      <p:pic>
        <p:nvPicPr>
          <p:cNvPr id="6" name="Image 5" descr="Une image contenant texte, Police, blanc, reçu&#10;&#10;Description générée automatiquement">
            <a:extLst>
              <a:ext uri="{FF2B5EF4-FFF2-40B4-BE49-F238E27FC236}">
                <a16:creationId xmlns:a16="http://schemas.microsoft.com/office/drawing/2014/main" id="{182DBD3E-CB4B-A55F-5A78-916AC6CF6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955" y="4873126"/>
            <a:ext cx="9012087" cy="138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74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-7636933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83" y="324652"/>
            <a:ext cx="6455229" cy="840582"/>
          </a:xfrm>
        </p:spPr>
        <p:txBody>
          <a:bodyPr>
            <a:normAutofit/>
          </a:bodyPr>
          <a:lstStyle/>
          <a:p>
            <a:pPr algn="l"/>
            <a:r>
              <a:rPr lang="fr-FR" sz="4800" dirty="0">
                <a:solidFill>
                  <a:srgbClr val="2F4550"/>
                </a:solidFill>
                <a:latin typeface="Arial Rounded MT Bold" panose="020F0704030504030204" pitchFamily="34" charset="0"/>
              </a:rPr>
              <a:t>Plan de Présentation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404583" y="1149414"/>
            <a:ext cx="6237516" cy="0"/>
          </a:xfrm>
          <a:prstGeom prst="line">
            <a:avLst/>
          </a:prstGeom>
          <a:ln w="38100">
            <a:solidFill>
              <a:srgbClr val="2F4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 : pentagone 21">
            <a:extLst>
              <a:ext uri="{FF2B5EF4-FFF2-40B4-BE49-F238E27FC236}">
                <a16:creationId xmlns:a16="http://schemas.microsoft.com/office/drawing/2014/main" id="{D0F97FE9-D6FA-A89A-7872-F206864A154A}"/>
              </a:ext>
            </a:extLst>
          </p:cNvPr>
          <p:cNvSpPr/>
          <p:nvPr/>
        </p:nvSpPr>
        <p:spPr>
          <a:xfrm>
            <a:off x="1737631" y="1910871"/>
            <a:ext cx="1085852" cy="577677"/>
          </a:xfrm>
          <a:prstGeom prst="homePlate">
            <a:avLst/>
          </a:prstGeom>
          <a:solidFill>
            <a:srgbClr val="2F45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22ED62-C6CC-F5B3-4AA3-760621FD2DE4}"/>
              </a:ext>
            </a:extLst>
          </p:cNvPr>
          <p:cNvSpPr txBox="1"/>
          <p:nvPr/>
        </p:nvSpPr>
        <p:spPr>
          <a:xfrm>
            <a:off x="3661228" y="2933932"/>
            <a:ext cx="763088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Partie 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3774A99-35AB-2815-30F1-79B9F9DA242C}"/>
              </a:ext>
            </a:extLst>
          </p:cNvPr>
          <p:cNvSpPr txBox="1"/>
          <p:nvPr/>
        </p:nvSpPr>
        <p:spPr>
          <a:xfrm>
            <a:off x="3661228" y="1910871"/>
            <a:ext cx="3055257" cy="5232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  <a:latin typeface="Arial Rounded MT Bold"/>
                <a:ea typeface="+mj-ea"/>
                <a:cs typeface="+mj-cs"/>
              </a:rPr>
              <a:t>Introduction</a:t>
            </a:r>
            <a:endParaRPr lang="fr-FR" sz="2400" dirty="0">
              <a:solidFill>
                <a:schemeClr val="bg1"/>
              </a:solidFill>
              <a:latin typeface="Arial Rounded MT Bold"/>
              <a:ea typeface="+mj-ea"/>
              <a:cs typeface="+mj-cs"/>
            </a:endParaRPr>
          </a:p>
        </p:txBody>
      </p:sp>
      <p:sp>
        <p:nvSpPr>
          <p:cNvPr id="9" name="Flèche : pentagone 8">
            <a:extLst>
              <a:ext uri="{FF2B5EF4-FFF2-40B4-BE49-F238E27FC236}">
                <a16:creationId xmlns:a16="http://schemas.microsoft.com/office/drawing/2014/main" id="{9920EBD3-B3DE-3F29-F470-DA0931C8F525}"/>
              </a:ext>
            </a:extLst>
          </p:cNvPr>
          <p:cNvSpPr/>
          <p:nvPr/>
        </p:nvSpPr>
        <p:spPr>
          <a:xfrm>
            <a:off x="1737632" y="2961165"/>
            <a:ext cx="1085852" cy="577677"/>
          </a:xfrm>
          <a:prstGeom prst="homePlate">
            <a:avLst/>
          </a:prstGeom>
          <a:solidFill>
            <a:srgbClr val="2F45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130FADE9-FBDC-3F39-5AF4-A4B3AF6C70DE}"/>
              </a:ext>
            </a:extLst>
          </p:cNvPr>
          <p:cNvSpPr/>
          <p:nvPr/>
        </p:nvSpPr>
        <p:spPr>
          <a:xfrm>
            <a:off x="1737632" y="4080614"/>
            <a:ext cx="1085852" cy="577677"/>
          </a:xfrm>
          <a:prstGeom prst="homePlate">
            <a:avLst/>
          </a:prstGeom>
          <a:solidFill>
            <a:srgbClr val="2F45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F6E56D5F-4D6E-7232-70FC-531124592E07}"/>
              </a:ext>
            </a:extLst>
          </p:cNvPr>
          <p:cNvSpPr/>
          <p:nvPr/>
        </p:nvSpPr>
        <p:spPr>
          <a:xfrm>
            <a:off x="1737632" y="5130909"/>
            <a:ext cx="1085852" cy="577677"/>
          </a:xfrm>
          <a:prstGeom prst="homePlate">
            <a:avLst/>
          </a:prstGeom>
          <a:solidFill>
            <a:srgbClr val="2F45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C274273-1718-8C3C-A0DD-BAA2D70672BB}"/>
              </a:ext>
            </a:extLst>
          </p:cNvPr>
          <p:cNvSpPr txBox="1"/>
          <p:nvPr/>
        </p:nvSpPr>
        <p:spPr>
          <a:xfrm>
            <a:off x="3523341" y="5185366"/>
            <a:ext cx="998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Conclusion</a:t>
            </a:r>
            <a:endParaRPr lang="fr-FR" sz="1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222183-B31A-357F-2F3D-F301D723BF70}"/>
              </a:ext>
            </a:extLst>
          </p:cNvPr>
          <p:cNvSpPr txBox="1"/>
          <p:nvPr/>
        </p:nvSpPr>
        <p:spPr>
          <a:xfrm>
            <a:off x="3619497" y="4082328"/>
            <a:ext cx="9994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Partie 2</a:t>
            </a:r>
          </a:p>
        </p:txBody>
      </p:sp>
    </p:spTree>
    <p:extLst>
      <p:ext uri="{BB962C8B-B14F-4D97-AF65-F5344CB8AC3E}">
        <p14:creationId xmlns:p14="http://schemas.microsoft.com/office/powerpoint/2010/main" val="30640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10" grpId="0"/>
      <p:bldP spid="9" grpId="0" animBg="1"/>
      <p:bldP spid="12" grpId="0" animBg="1"/>
      <p:bldP spid="14" grpId="0" animBg="1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74" y="454691"/>
            <a:ext cx="11239964" cy="840582"/>
          </a:xfrm>
        </p:spPr>
        <p:txBody>
          <a:bodyPr>
            <a:normAutofit fontScale="90000"/>
          </a:bodyPr>
          <a:lstStyle/>
          <a:p>
            <a:pPr algn="just"/>
            <a:r>
              <a:rPr lang="fr-FR" sz="3600" dirty="0">
                <a:solidFill>
                  <a:schemeClr val="bg1"/>
                </a:solidFill>
                <a:latin typeface="Arial Rounded MT Bold"/>
              </a:rPr>
              <a:t>Atelier 1 : Définir un itinéraire statique </a:t>
            </a:r>
            <a:r>
              <a:rPr lang="fr-FR" sz="3600" b="1" i="1" dirty="0">
                <a:solidFill>
                  <a:schemeClr val="bg1"/>
                </a:solidFill>
                <a:latin typeface="Arial Rounded MT Bold"/>
              </a:rPr>
              <a:t>entre 4 Routeurs</a:t>
            </a:r>
            <a:endParaRPr lang="fr-FR" sz="3600" b="1" i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391884" y="1488079"/>
            <a:ext cx="1083383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Espace réservé du contenu 3" descr="Une image contenant diagramme, dessin, croquis, ligne&#10;&#10;Description générée automatiquement">
            <a:extLst>
              <a:ext uri="{FF2B5EF4-FFF2-40B4-BE49-F238E27FC236}">
                <a16:creationId xmlns:a16="http://schemas.microsoft.com/office/drawing/2014/main" id="{5DCDA37C-B421-A4DA-5638-23D3BB778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18" y="1945536"/>
            <a:ext cx="9355164" cy="43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52" y="371791"/>
            <a:ext cx="10271882" cy="840582"/>
          </a:xfrm>
        </p:spPr>
        <p:txBody>
          <a:bodyPr>
            <a:normAutofit fontScale="90000"/>
          </a:bodyPr>
          <a:lstStyle/>
          <a:p>
            <a:pPr algn="l"/>
            <a:r>
              <a:rPr lang="fr-FR" sz="36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Configuration des adresses IP sur les machines et routeurs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A39880-C9E9-B6FC-B66A-54E2EC24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" y="1336255"/>
            <a:ext cx="5734050" cy="371475"/>
          </a:xfrm>
          <a:prstGeom prst="rect">
            <a:avLst/>
          </a:prstGeom>
        </p:spPr>
      </p:pic>
      <p:pic>
        <p:nvPicPr>
          <p:cNvPr id="4" name="Image 3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8FEDB054-2C7D-EE8D-2251-724EF3416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462" b="87611"/>
          <a:stretch/>
        </p:blipFill>
        <p:spPr>
          <a:xfrm>
            <a:off x="6100529" y="1339511"/>
            <a:ext cx="5733906" cy="3865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87787C-2E02-4F65-70E8-7908435785F5}"/>
              </a:ext>
            </a:extLst>
          </p:cNvPr>
          <p:cNvSpPr txBox="1"/>
          <p:nvPr/>
        </p:nvSpPr>
        <p:spPr>
          <a:xfrm>
            <a:off x="176201" y="2381111"/>
            <a:ext cx="31479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bg1"/>
                </a:solidFill>
                <a:cs typeface="Calibri"/>
              </a:rPr>
              <a:t>R10:</a:t>
            </a:r>
          </a:p>
        </p:txBody>
      </p:sp>
      <p:pic>
        <p:nvPicPr>
          <p:cNvPr id="9" name="Image 8" descr="Une image contenant texte, Police, capture d’écran, noir&#10;&#10;Description générée automatiquement">
            <a:extLst>
              <a:ext uri="{FF2B5EF4-FFF2-40B4-BE49-F238E27FC236}">
                <a16:creationId xmlns:a16="http://schemas.microsoft.com/office/drawing/2014/main" id="{F799E578-7201-4B23-3BAA-FD3ABF1E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1" y="3042640"/>
            <a:ext cx="6568168" cy="1034143"/>
          </a:xfrm>
          <a:prstGeom prst="rect">
            <a:avLst/>
          </a:prstGeom>
        </p:spPr>
      </p:pic>
      <p:pic>
        <p:nvPicPr>
          <p:cNvPr id="10" name="Image 9" descr="Une image contenant texte, Police, capture d’écran, noir&#10;&#10;Description générée automatiquement">
            <a:extLst>
              <a:ext uri="{FF2B5EF4-FFF2-40B4-BE49-F238E27FC236}">
                <a16:creationId xmlns:a16="http://schemas.microsoft.com/office/drawing/2014/main" id="{20C3BC7E-D4A5-7E38-C1AC-7229CE85F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1" y="4117445"/>
            <a:ext cx="6579053" cy="1193346"/>
          </a:xfrm>
          <a:prstGeom prst="rect">
            <a:avLst/>
          </a:prstGeom>
        </p:spPr>
      </p:pic>
      <p:pic>
        <p:nvPicPr>
          <p:cNvPr id="11" name="Image 10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8988A10-D637-565B-5438-09E2EA8F9C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0" r="41991" b="1163"/>
          <a:stretch/>
        </p:blipFill>
        <p:spPr>
          <a:xfrm>
            <a:off x="88887" y="5411693"/>
            <a:ext cx="5028469" cy="1151228"/>
          </a:xfrm>
          <a:prstGeom prst="rect">
            <a:avLst/>
          </a:prstGeom>
        </p:spPr>
      </p:pic>
      <p:pic>
        <p:nvPicPr>
          <p:cNvPr id="12" name="Image 11" descr="Une image contenant texte, Police, blanc&#10;&#10;Description générée automatiquement">
            <a:extLst>
              <a:ext uri="{FF2B5EF4-FFF2-40B4-BE49-F238E27FC236}">
                <a16:creationId xmlns:a16="http://schemas.microsoft.com/office/drawing/2014/main" id="{8800C0C1-B523-A9E5-3A39-C18AE1F88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2" y="1709057"/>
            <a:ext cx="5734050" cy="609600"/>
          </a:xfrm>
          <a:prstGeom prst="rect">
            <a:avLst/>
          </a:prstGeom>
        </p:spPr>
      </p:pic>
      <p:pic>
        <p:nvPicPr>
          <p:cNvPr id="13" name="Image 12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BB0A1D20-DD92-C17B-AF6C-7A401DA200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082" y="1769608"/>
            <a:ext cx="5734050" cy="542925"/>
          </a:xfrm>
          <a:prstGeom prst="rect">
            <a:avLst/>
          </a:prstGeom>
        </p:spPr>
      </p:pic>
      <p:pic>
        <p:nvPicPr>
          <p:cNvPr id="14" name="Image 1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1498749-C36B-5708-A754-426D82EA4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9104" y="2924884"/>
            <a:ext cx="559525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-772160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87787C-2E02-4F65-70E8-7908435785F5}"/>
              </a:ext>
            </a:extLst>
          </p:cNvPr>
          <p:cNvSpPr txBox="1"/>
          <p:nvPr/>
        </p:nvSpPr>
        <p:spPr>
          <a:xfrm>
            <a:off x="113847" y="379938"/>
            <a:ext cx="31479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bg1"/>
                </a:solidFill>
                <a:cs typeface="Calibri"/>
              </a:rPr>
              <a:t>R4:</a:t>
            </a:r>
          </a:p>
        </p:txBody>
      </p:sp>
      <p:pic>
        <p:nvPicPr>
          <p:cNvPr id="3" name="Image 2" descr="Une image contenant texte, Police, capture d’écran, noir&#10;&#10;Description générée automatiquement">
            <a:extLst>
              <a:ext uri="{FF2B5EF4-FFF2-40B4-BE49-F238E27FC236}">
                <a16:creationId xmlns:a16="http://schemas.microsoft.com/office/drawing/2014/main" id="{7130CC15-949F-1B2D-6B79-EF7E8E2B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0" y="1012373"/>
            <a:ext cx="5310867" cy="1091292"/>
          </a:xfrm>
          <a:prstGeom prst="rect">
            <a:avLst/>
          </a:prstGeom>
        </p:spPr>
      </p:pic>
      <p:pic>
        <p:nvPicPr>
          <p:cNvPr id="4" name="Image 3" descr="Une image contenant texte, Police, capture d’écran, noir&#10;&#10;Description générée automatiquement">
            <a:extLst>
              <a:ext uri="{FF2B5EF4-FFF2-40B4-BE49-F238E27FC236}">
                <a16:creationId xmlns:a16="http://schemas.microsoft.com/office/drawing/2014/main" id="{22E667C8-116A-8F8D-292F-0E2690493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" y="2180773"/>
            <a:ext cx="5347607" cy="937532"/>
          </a:xfrm>
          <a:prstGeom prst="rect">
            <a:avLst/>
          </a:prstGeom>
        </p:spPr>
      </p:pic>
      <p:pic>
        <p:nvPicPr>
          <p:cNvPr id="5" name="Image 4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052846C1-FD73-D97A-88B4-868888320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015" y="5190368"/>
            <a:ext cx="8655503" cy="1170214"/>
          </a:xfrm>
          <a:prstGeom prst="rect">
            <a:avLst/>
          </a:prstGeom>
        </p:spPr>
      </p:pic>
      <p:pic>
        <p:nvPicPr>
          <p:cNvPr id="9" name="Image 8" descr="Une image contenant texte, capture d’écran, Police, noir et blanc&#10;&#10;Description générée automatiquement">
            <a:extLst>
              <a:ext uri="{FF2B5EF4-FFF2-40B4-BE49-F238E27FC236}">
                <a16:creationId xmlns:a16="http://schemas.microsoft.com/office/drawing/2014/main" id="{88CE0868-A088-61CA-3264-142C6FB80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767" y="610770"/>
            <a:ext cx="6776357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6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-772160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A87787C-2E02-4F65-70E8-7908435785F5}"/>
              </a:ext>
            </a:extLst>
          </p:cNvPr>
          <p:cNvSpPr txBox="1"/>
          <p:nvPr/>
        </p:nvSpPr>
        <p:spPr>
          <a:xfrm>
            <a:off x="130780" y="409342"/>
            <a:ext cx="31479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solidFill>
                  <a:schemeClr val="bg1"/>
                </a:solidFill>
                <a:cs typeface="Calibri"/>
              </a:rPr>
              <a:t>R8:</a:t>
            </a:r>
          </a:p>
        </p:txBody>
      </p:sp>
      <p:pic>
        <p:nvPicPr>
          <p:cNvPr id="3" name="Image 2" descr="Une image contenant texte, Police, capture d’écran, noir&#10;&#10;Description générée automatiquement">
            <a:extLst>
              <a:ext uri="{FF2B5EF4-FFF2-40B4-BE49-F238E27FC236}">
                <a16:creationId xmlns:a16="http://schemas.microsoft.com/office/drawing/2014/main" id="{70027D2A-D6FC-654F-1DEB-70D8916EA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0" y="1119189"/>
            <a:ext cx="5142138" cy="887185"/>
          </a:xfrm>
          <a:prstGeom prst="rect">
            <a:avLst/>
          </a:prstGeom>
        </p:spPr>
      </p:pic>
      <p:pic>
        <p:nvPicPr>
          <p:cNvPr id="4" name="Image 3" descr="Une image contenant texte, Police, capture d’écran, noir&#10;&#10;Description générée automatiquement">
            <a:extLst>
              <a:ext uri="{FF2B5EF4-FFF2-40B4-BE49-F238E27FC236}">
                <a16:creationId xmlns:a16="http://schemas.microsoft.com/office/drawing/2014/main" id="{C2A86604-7A85-7C10-A021-C2BD954CF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" r="46432" b="1010"/>
          <a:stretch/>
        </p:blipFill>
        <p:spPr>
          <a:xfrm>
            <a:off x="130780" y="2193308"/>
            <a:ext cx="5766036" cy="1140442"/>
          </a:xfrm>
          <a:prstGeom prst="rect">
            <a:avLst/>
          </a:prstGeom>
        </p:spPr>
      </p:pic>
      <p:pic>
        <p:nvPicPr>
          <p:cNvPr id="5" name="Image 4" descr="Une image contenant texte, capture d’écran, Police, noir&#10;&#10;Description générée automatiquement">
            <a:extLst>
              <a:ext uri="{FF2B5EF4-FFF2-40B4-BE49-F238E27FC236}">
                <a16:creationId xmlns:a16="http://schemas.microsoft.com/office/drawing/2014/main" id="{3B0DF3E5-C66B-8C4D-F584-A71FF33FA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54" t="3371" r="68965" b="-1124"/>
          <a:stretch/>
        </p:blipFill>
        <p:spPr>
          <a:xfrm>
            <a:off x="103744" y="4254075"/>
            <a:ext cx="5024913" cy="1182498"/>
          </a:xfrm>
          <a:prstGeom prst="rect">
            <a:avLst/>
          </a:prstGeom>
        </p:spPr>
      </p:pic>
      <p:pic>
        <p:nvPicPr>
          <p:cNvPr id="9" name="Image 8" descr="Une image contenant texte, capture d’écran, Police, noir et blanc&#10;&#10;Description générée automatiquement">
            <a:extLst>
              <a:ext uri="{FF2B5EF4-FFF2-40B4-BE49-F238E27FC236}">
                <a16:creationId xmlns:a16="http://schemas.microsoft.com/office/drawing/2014/main" id="{8B7532A8-5197-BA9E-AFFA-0C87E3EC7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115" y="370634"/>
            <a:ext cx="6868885" cy="50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2CC2A844-AE54-415D-29EB-DA580F3D5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84" y="1157199"/>
            <a:ext cx="5450004" cy="143945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047D47C-E61F-F870-FC9C-132FFC22935F}"/>
              </a:ext>
            </a:extLst>
          </p:cNvPr>
          <p:cNvSpPr txBox="1"/>
          <p:nvPr/>
        </p:nvSpPr>
        <p:spPr>
          <a:xfrm>
            <a:off x="385082" y="1687960"/>
            <a:ext cx="57286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cs typeface="Calibri"/>
              </a:rPr>
              <a:t>Ping de 192.168.10.1 à 192.168.20.1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56CADE-55F8-AC8B-A5A3-1EC4DB83E1AD}"/>
              </a:ext>
            </a:extLst>
          </p:cNvPr>
          <p:cNvSpPr txBox="1"/>
          <p:nvPr/>
        </p:nvSpPr>
        <p:spPr>
          <a:xfrm>
            <a:off x="385082" y="2611712"/>
            <a:ext cx="57286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cs typeface="Calibri"/>
              </a:rPr>
              <a:t>Traceroute</a:t>
            </a:r>
            <a:r>
              <a:rPr lang="fr-FR" sz="2400" dirty="0">
                <a:solidFill>
                  <a:schemeClr val="bg1"/>
                </a:solidFill>
                <a:cs typeface="Calibri"/>
              </a:rPr>
              <a:t> de 192.168.10.1 à 192.168.20.1</a:t>
            </a:r>
          </a:p>
        </p:txBody>
      </p:sp>
      <p:pic>
        <p:nvPicPr>
          <p:cNvPr id="12" name="Image 11" descr="Une image contenant texte, Police, blanc, noir et blanc&#10;&#10;Description générée automatiquement">
            <a:extLst>
              <a:ext uri="{FF2B5EF4-FFF2-40B4-BE49-F238E27FC236}">
                <a16:creationId xmlns:a16="http://schemas.microsoft.com/office/drawing/2014/main" id="{623624A5-040A-53C4-B416-8A873A14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681" y="3158051"/>
            <a:ext cx="8439226" cy="134582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0377D3B-6A07-8BBA-373D-B275E43E3349}"/>
              </a:ext>
            </a:extLst>
          </p:cNvPr>
          <p:cNvSpPr txBox="1"/>
          <p:nvPr/>
        </p:nvSpPr>
        <p:spPr>
          <a:xfrm>
            <a:off x="385082" y="4708375"/>
            <a:ext cx="57286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cs typeface="Calibri"/>
              </a:rPr>
              <a:t>Traceroute</a:t>
            </a:r>
            <a:r>
              <a:rPr lang="fr-FR" sz="2400" dirty="0">
                <a:solidFill>
                  <a:schemeClr val="bg1"/>
                </a:solidFill>
                <a:cs typeface="Calibri"/>
              </a:rPr>
              <a:t> de 192.168.20.1 à 192.168.10.1</a:t>
            </a:r>
          </a:p>
        </p:txBody>
      </p:sp>
      <p:pic>
        <p:nvPicPr>
          <p:cNvPr id="14" name="Image 13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2D8A2F67-1D3C-2D3D-ABC9-F87A6E1F1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44" y="5170040"/>
            <a:ext cx="8203474" cy="1345826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B42B9D7-CA86-6AC5-4161-BF3C58569855}"/>
              </a:ext>
            </a:extLst>
          </p:cNvPr>
          <p:cNvCxnSpPr>
            <a:cxnSpLocks/>
          </p:cNvCxnSpPr>
          <p:nvPr/>
        </p:nvCxnSpPr>
        <p:spPr>
          <a:xfrm>
            <a:off x="662780" y="1176477"/>
            <a:ext cx="21830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3B0526F7-0A82-C6CA-0E04-08807C66ADC0}"/>
              </a:ext>
            </a:extLst>
          </p:cNvPr>
          <p:cNvSpPr txBox="1"/>
          <p:nvPr/>
        </p:nvSpPr>
        <p:spPr>
          <a:xfrm>
            <a:off x="611262" y="458220"/>
            <a:ext cx="2793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Arial Rounded MT Bold"/>
              </a:rPr>
              <a:t>Résultat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6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383" y="3429000"/>
            <a:ext cx="6101748" cy="668855"/>
          </a:xfrm>
          <a:noFill/>
        </p:spPr>
        <p:txBody>
          <a:bodyPr>
            <a:noAutofit/>
          </a:bodyPr>
          <a:lstStyle/>
          <a:p>
            <a:pPr algn="just"/>
            <a:r>
              <a:rPr lang="en-US" sz="4000">
                <a:solidFill>
                  <a:schemeClr val="bg1"/>
                </a:solidFill>
                <a:latin typeface="Arial Rounded MT Bold" panose="020F0704030504030204" pitchFamily="34" charset="0"/>
              </a:rPr>
              <a:t>Lab2 : Dynamic routing protocol – RIPv2</a:t>
            </a:r>
            <a:endParaRPr lang="fr-FR" sz="1150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588383" y="4326039"/>
            <a:ext cx="61017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-7967371" y="0"/>
            <a:ext cx="7967371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68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35" y="345044"/>
            <a:ext cx="7799615" cy="840582"/>
          </a:xfrm>
        </p:spPr>
        <p:txBody>
          <a:bodyPr>
            <a:normAutofit fontScale="90000"/>
          </a:bodyPr>
          <a:lstStyle/>
          <a:p>
            <a:pPr algn="just"/>
            <a:r>
              <a:rPr lang="fr-FR" sz="3600">
                <a:solidFill>
                  <a:schemeClr val="bg1"/>
                </a:solidFill>
                <a:latin typeface="Arial Rounded MT Bold" panose="020F0704030504030204" pitchFamily="34" charset="0"/>
              </a:rPr>
              <a:t>Avantages et inconvénient du RIPv2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391884" y="1348289"/>
            <a:ext cx="73551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B66ACA8-BD5F-C2EA-6E7C-613B960F25EF}"/>
              </a:ext>
            </a:extLst>
          </p:cNvPr>
          <p:cNvSpPr txBox="1"/>
          <p:nvPr/>
        </p:nvSpPr>
        <p:spPr>
          <a:xfrm>
            <a:off x="572709" y="2148023"/>
            <a:ext cx="117124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Support des masques de sous-réseau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Authentification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Multidiffusion (réduit la charge sur le réseau contrairement au broadcast</a:t>
            </a:r>
            <a:r>
              <a:rPr lang="fr-FR" sz="2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)</a:t>
            </a:r>
          </a:p>
          <a:p>
            <a:endParaRPr lang="fr-FR" sz="2000" b="1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fr-FR" sz="2000" b="1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Limite de 15 sauts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Convergence lente (met du temps pour que tous les routeurs soient d'accord sur les meilleures routes après un changement de topologie)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Simplicité de la métrique (ne prend pas en compte la bande passante, la latence ou la charge du réseau)</a:t>
            </a:r>
          </a:p>
        </p:txBody>
      </p:sp>
    </p:spTree>
    <p:extLst>
      <p:ext uri="{BB962C8B-B14F-4D97-AF65-F5344CB8AC3E}">
        <p14:creationId xmlns:p14="http://schemas.microsoft.com/office/powerpoint/2010/main" val="18824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135" y="345044"/>
            <a:ext cx="7799615" cy="840582"/>
          </a:xfrm>
        </p:spPr>
        <p:txBody>
          <a:bodyPr>
            <a:normAutofit/>
          </a:bodyPr>
          <a:lstStyle/>
          <a:p>
            <a:pPr algn="just"/>
            <a:r>
              <a:rPr lang="fr-FR" sz="3600">
                <a:solidFill>
                  <a:schemeClr val="bg1"/>
                </a:solidFill>
                <a:latin typeface="Arial Rounded MT Bold" panose="020F0704030504030204" pitchFamily="34" charset="0"/>
              </a:rPr>
              <a:t>Topologie et configuration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360135" y="1284789"/>
            <a:ext cx="64026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C18B8B-B8A5-9468-D031-A82890A4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994" y="1808468"/>
            <a:ext cx="5550006" cy="244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F901B77-A065-F831-3AEF-A346B882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2285"/>
            <a:ext cx="6512873" cy="304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EE7B22-0B47-33C2-35F9-05AE9C643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41" y="4876342"/>
            <a:ext cx="5614547" cy="17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30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969" y="371904"/>
            <a:ext cx="7799615" cy="840582"/>
          </a:xfrm>
        </p:spPr>
        <p:txBody>
          <a:bodyPr>
            <a:normAutofit/>
          </a:bodyPr>
          <a:lstStyle/>
          <a:p>
            <a:pPr algn="just"/>
            <a:r>
              <a:rPr lang="fr-FR" sz="3600">
                <a:solidFill>
                  <a:schemeClr val="bg1"/>
                </a:solidFill>
                <a:latin typeface="Arial Rounded MT Bold" panose="020F0704030504030204" pitchFamily="34" charset="0"/>
              </a:rPr>
              <a:t>Ping entre PC et table de routage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550598" y="1422492"/>
            <a:ext cx="764090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1403E8-2F1B-B0C6-BC35-294862B40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8" y="2468445"/>
            <a:ext cx="5340123" cy="305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FCD08E1-6BBA-7DCC-B2EF-228DFE1E2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281" y="2866203"/>
            <a:ext cx="5340123" cy="256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6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269" y="228454"/>
            <a:ext cx="7799615" cy="840582"/>
          </a:xfrm>
        </p:spPr>
        <p:txBody>
          <a:bodyPr>
            <a:normAutofit/>
          </a:bodyPr>
          <a:lstStyle/>
          <a:p>
            <a:pPr algn="just"/>
            <a:r>
              <a:rPr lang="fr-FR" sz="3600">
                <a:solidFill>
                  <a:schemeClr val="bg1"/>
                </a:solidFill>
                <a:latin typeface="Arial Rounded MT Bold" panose="020F0704030504030204" pitchFamily="34" charset="0"/>
              </a:rPr>
              <a:t>Analyse des trames 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326269" y="1130392"/>
            <a:ext cx="504159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>
            <a:extLst>
              <a:ext uri="{FF2B5EF4-FFF2-40B4-BE49-F238E27FC236}">
                <a16:creationId xmlns:a16="http://schemas.microsoft.com/office/drawing/2014/main" id="{14E83A4C-FE1A-4266-468F-E074B8C55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99" y="2404100"/>
            <a:ext cx="6871167" cy="40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E7E7AD0-887A-38CE-4334-EF09F87639E6}"/>
              </a:ext>
            </a:extLst>
          </p:cNvPr>
          <p:cNvSpPr txBox="1"/>
          <p:nvPr/>
        </p:nvSpPr>
        <p:spPr>
          <a:xfrm>
            <a:off x="326269" y="1440285"/>
            <a:ext cx="8001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bg1"/>
                </a:solidFill>
                <a:latin typeface="Arial Rounded MT Bold" panose="020F0704030504030204" pitchFamily="34" charset="0"/>
              </a:rPr>
              <a:t>Une fois reconnecté aux autres routeurs, le routeur R10 renvoie ses informations de routage aux autres routeurs en utilisant le multicast.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DA1F76-505A-3F25-580E-CC567150A027}"/>
              </a:ext>
            </a:extLst>
          </p:cNvPr>
          <p:cNvSpPr/>
          <p:nvPr/>
        </p:nvSpPr>
        <p:spPr>
          <a:xfrm>
            <a:off x="-7630886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26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242" y="2823111"/>
            <a:ext cx="4439558" cy="1211778"/>
          </a:xfrm>
        </p:spPr>
        <p:txBody>
          <a:bodyPr>
            <a:normAutofit/>
          </a:bodyPr>
          <a:lstStyle/>
          <a:p>
            <a:pPr algn="just"/>
            <a:r>
              <a:rPr lang="fr-FR" sz="4800" dirty="0">
                <a:solidFill>
                  <a:schemeClr val="bg1"/>
                </a:solidFill>
                <a:latin typeface="Arial Rounded MT Bold"/>
              </a:rPr>
              <a:t>Introduction</a:t>
            </a:r>
            <a:endParaRPr lang="fr-FR" sz="4400" dirty="0">
              <a:solidFill>
                <a:schemeClr val="bg1"/>
              </a:solidFill>
              <a:latin typeface="Arial Rounded MT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3F4C9-C02C-8AA4-8489-D58239A274A3}"/>
              </a:ext>
            </a:extLst>
          </p:cNvPr>
          <p:cNvSpPr txBox="1"/>
          <p:nvPr/>
        </p:nvSpPr>
        <p:spPr>
          <a:xfrm>
            <a:off x="-5238749" y="501463"/>
            <a:ext cx="42582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958C72E-0BFF-D134-F512-B976E6288789}"/>
              </a:ext>
            </a:extLst>
          </p:cNvPr>
          <p:cNvCxnSpPr/>
          <p:nvPr/>
        </p:nvCxnSpPr>
        <p:spPr>
          <a:xfrm>
            <a:off x="1963964" y="4191000"/>
            <a:ext cx="370295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17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719" y="2725975"/>
            <a:ext cx="6889148" cy="96519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Lab 3 : Dynamic routing protocol - OSPF </a:t>
            </a:r>
            <a:endParaRPr lang="fr-FR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891719" y="3839925"/>
            <a:ext cx="63642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99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719" y="2725975"/>
            <a:ext cx="6889148" cy="96519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Lab 3 : Dynamic routing protocol - OSPF </a:t>
            </a:r>
            <a:endParaRPr lang="fr-FR" sz="4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891719" y="3839925"/>
            <a:ext cx="63642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979822-B145-801B-E493-276F1C7B0892}"/>
              </a:ext>
            </a:extLst>
          </p:cNvPr>
          <p:cNvSpPr txBox="1"/>
          <p:nvPr/>
        </p:nvSpPr>
        <p:spPr>
          <a:xfrm>
            <a:off x="8131350" y="1719698"/>
            <a:ext cx="3379235" cy="1298377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D0D0D"/>
                </a:solidFill>
                <a:ea typeface="+mn-lt"/>
                <a:cs typeface="+mn-lt"/>
              </a:rPr>
              <a:t> Convergence </a:t>
            </a:r>
            <a:r>
              <a:rPr lang="en-US" b="1" dirty="0" err="1">
                <a:solidFill>
                  <a:srgbClr val="0D0D0D"/>
                </a:solidFill>
                <a:ea typeface="+mn-lt"/>
                <a:cs typeface="+mn-lt"/>
              </a:rPr>
              <a:t>rapide</a:t>
            </a:r>
            <a:endParaRPr lang="en-US" b="1" dirty="0">
              <a:solidFill>
                <a:srgbClr val="0D0D0D"/>
              </a:solidFill>
              <a:ea typeface="+mn-lt"/>
              <a:cs typeface="+mn-lt"/>
            </a:endParaRPr>
          </a:p>
          <a:p>
            <a:pPr algn="ctr"/>
            <a:r>
              <a:rPr lang="en-US" b="1" dirty="0">
                <a:solidFill>
                  <a:srgbClr val="0D0D0D"/>
                </a:solidFill>
                <a:ea typeface="+mn-lt"/>
                <a:cs typeface="+mn-lt"/>
              </a:rPr>
              <a:t> </a:t>
            </a:r>
            <a:r>
              <a:rPr lang="en-US" b="1" dirty="0" err="1">
                <a:solidFill>
                  <a:srgbClr val="0D0D0D"/>
                </a:solidFill>
                <a:ea typeface="+mn-lt"/>
                <a:cs typeface="+mn-lt"/>
              </a:rPr>
              <a:t>Hiérarchie</a:t>
            </a:r>
            <a:r>
              <a:rPr lang="en-US" b="1" dirty="0">
                <a:solidFill>
                  <a:srgbClr val="0D0D0D"/>
                </a:solidFill>
                <a:ea typeface="+mn-lt"/>
                <a:cs typeface="+mn-lt"/>
              </a:rPr>
              <a:t> avec les </a:t>
            </a:r>
            <a:r>
              <a:rPr lang="en-US" b="1" dirty="0" err="1">
                <a:solidFill>
                  <a:srgbClr val="0D0D0D"/>
                </a:solidFill>
                <a:ea typeface="+mn-lt"/>
                <a:cs typeface="+mn-lt"/>
              </a:rPr>
              <a:t>aires</a:t>
            </a:r>
            <a:endParaRPr lang="en-US" b="1" dirty="0">
              <a:solidFill>
                <a:srgbClr val="0D0D0D"/>
              </a:solidFill>
              <a:cs typeface="Calibri"/>
            </a:endParaRPr>
          </a:p>
          <a:p>
            <a:pPr algn="ctr"/>
            <a:r>
              <a:rPr lang="en-US" b="1" dirty="0">
                <a:solidFill>
                  <a:srgbClr val="0D0D0D"/>
                </a:solidFill>
                <a:ea typeface="+mn-lt"/>
                <a:cs typeface="+mn-lt"/>
              </a:rPr>
              <a:t> </a:t>
            </a:r>
            <a:r>
              <a:rPr lang="en-US" b="1" dirty="0" err="1">
                <a:solidFill>
                  <a:srgbClr val="0D0D0D"/>
                </a:solidFill>
                <a:ea typeface="+mn-lt"/>
                <a:cs typeface="+mn-lt"/>
              </a:rPr>
              <a:t>Routage</a:t>
            </a:r>
            <a:r>
              <a:rPr lang="en-US" b="1" dirty="0">
                <a:solidFill>
                  <a:srgbClr val="0D0D0D"/>
                </a:solidFill>
                <a:ea typeface="+mn-lt"/>
                <a:cs typeface="+mn-lt"/>
              </a:rPr>
              <a:t> sans boucle </a:t>
            </a:r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181C-1A7E-1B89-61E0-F28B630F6DB7}"/>
              </a:ext>
            </a:extLst>
          </p:cNvPr>
          <p:cNvSpPr txBox="1"/>
          <p:nvPr/>
        </p:nvSpPr>
        <p:spPr>
          <a:xfrm>
            <a:off x="7898331" y="3839925"/>
            <a:ext cx="3845275" cy="1298377"/>
          </a:xfrm>
          <a:prstGeom prst="flowChartTermina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solidFill>
                  <a:srgbClr val="0D0D0D"/>
                </a:solidFill>
                <a:ea typeface="+mn-lt"/>
                <a:cs typeface="+mn-lt"/>
              </a:rPr>
              <a:t>Complexité</a:t>
            </a:r>
            <a:endParaRPr lang="en-US" err="1">
              <a:cs typeface="Calibri" panose="020F0502020204030204"/>
            </a:endParaRPr>
          </a:p>
          <a:p>
            <a:pPr algn="ctr"/>
            <a:r>
              <a:rPr lang="en-US" b="1">
                <a:solidFill>
                  <a:srgbClr val="0D0D0D"/>
                </a:solidFill>
                <a:ea typeface="+mn-lt"/>
                <a:cs typeface="+mn-lt"/>
              </a:rPr>
              <a:t> </a:t>
            </a:r>
            <a:r>
              <a:rPr lang="en-US" b="1" err="1">
                <a:solidFill>
                  <a:srgbClr val="0D0D0D"/>
                </a:solidFill>
                <a:ea typeface="+mn-lt"/>
                <a:cs typeface="+mn-lt"/>
              </a:rPr>
              <a:t>Consommation</a:t>
            </a:r>
            <a:r>
              <a:rPr lang="en-US" b="1">
                <a:solidFill>
                  <a:srgbClr val="0D0D0D"/>
                </a:solidFill>
                <a:ea typeface="+mn-lt"/>
                <a:cs typeface="+mn-lt"/>
              </a:rPr>
              <a:t> de </a:t>
            </a:r>
            <a:r>
              <a:rPr lang="en-US" b="1" err="1">
                <a:solidFill>
                  <a:srgbClr val="0D0D0D"/>
                </a:solidFill>
                <a:ea typeface="+mn-lt"/>
                <a:cs typeface="+mn-lt"/>
              </a:rPr>
              <a:t>ressources</a:t>
            </a:r>
            <a:endParaRPr lang="en-US" b="1">
              <a:solidFill>
                <a:srgbClr val="0D0D0D"/>
              </a:solidFill>
              <a:ea typeface="+mn-lt"/>
              <a:cs typeface="+mn-lt"/>
            </a:endParaRPr>
          </a:p>
          <a:p>
            <a:pPr algn="ctr"/>
            <a:r>
              <a:rPr lang="en-US" b="1" err="1">
                <a:solidFill>
                  <a:srgbClr val="0D0D0D"/>
                </a:solidFill>
                <a:ea typeface="+mn-lt"/>
                <a:cs typeface="+mn-lt"/>
              </a:rPr>
              <a:t>Délais</a:t>
            </a:r>
            <a:r>
              <a:rPr lang="en-US" b="1">
                <a:solidFill>
                  <a:srgbClr val="0D0D0D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rgbClr val="0D0D0D"/>
                </a:solidFill>
                <a:ea typeface="+mn-lt"/>
                <a:cs typeface="+mn-lt"/>
              </a:rPr>
              <a:t>initiaux</a:t>
            </a:r>
            <a:endParaRPr lang="en-US"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-7630886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877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B829DF-50DC-C266-1E47-433F095DF6CF}"/>
              </a:ext>
            </a:extLst>
          </p:cNvPr>
          <p:cNvSpPr txBox="1"/>
          <p:nvPr/>
        </p:nvSpPr>
        <p:spPr>
          <a:xfrm>
            <a:off x="193337" y="401323"/>
            <a:ext cx="90078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Configurer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OSPF sur un </a:t>
            </a:r>
            <a:r>
              <a:rPr lang="en-US" sz="28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routeur</a:t>
            </a:r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Cisco</a:t>
            </a:r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D28F6FB-7C47-1A8C-B19B-30F06A6C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7" y="1826420"/>
            <a:ext cx="5324475" cy="17780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AAA783-3C61-1F2D-4A7E-481374F9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55" y="3579533"/>
            <a:ext cx="5583083" cy="31395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A9A449-64F2-ED42-1648-8FF3F41D9A87}"/>
              </a:ext>
            </a:extLst>
          </p:cNvPr>
          <p:cNvSpPr txBox="1"/>
          <p:nvPr/>
        </p:nvSpPr>
        <p:spPr>
          <a:xfrm>
            <a:off x="464862" y="4935807"/>
            <a:ext cx="532447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*Le processus OSPF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fonctionne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correctement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et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voir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les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informations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sur les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voisins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OSPF, les routes apprises (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basé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sur la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métrique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, la distance administrative)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  <a:cs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F08A40-BAB1-B84E-4DC3-6E86146E4300}"/>
              </a:ext>
            </a:extLst>
          </p:cNvPr>
          <p:cNvSpPr txBox="1"/>
          <p:nvPr/>
        </p:nvSpPr>
        <p:spPr>
          <a:xfrm>
            <a:off x="5789337" y="1489491"/>
            <a:ext cx="6072463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Spécifie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l'aire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 à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laquelle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appartient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cette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plage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d'adresses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IP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Aire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de backbone correspond à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l’aire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centrale dans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une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configuration OSPF multi-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aires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14E2A3F-0D8E-FC1D-0166-DC674CE3DBC1}"/>
              </a:ext>
            </a:extLst>
          </p:cNvPr>
          <p:cNvCxnSpPr>
            <a:cxnSpLocks/>
          </p:cNvCxnSpPr>
          <p:nvPr/>
        </p:nvCxnSpPr>
        <p:spPr>
          <a:xfrm>
            <a:off x="265631" y="964550"/>
            <a:ext cx="65826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70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627" y="190771"/>
            <a:ext cx="7448176" cy="603667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Rounded MT Bold"/>
              </a:rPr>
              <a:t>Protocole de routage dynamique (OSPF)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373546" y="913750"/>
            <a:ext cx="703055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1C75D48-10CB-8CA5-BCC3-0D5BD3927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73" y="1429328"/>
            <a:ext cx="5118100" cy="313372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BC8E23-B051-DA4E-A5A6-1BB9FBE6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6" y="1429327"/>
            <a:ext cx="4985071" cy="31337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396DB9-90E9-84DD-6268-780CCF2EF852}"/>
              </a:ext>
            </a:extLst>
          </p:cNvPr>
          <p:cNvSpPr txBox="1"/>
          <p:nvPr/>
        </p:nvSpPr>
        <p:spPr>
          <a:xfrm>
            <a:off x="8566146" y="666997"/>
            <a:ext cx="34512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2. </a:t>
            </a:r>
            <a:r>
              <a:rPr lang="en-US" sz="2000" dirty="0" err="1">
                <a:solidFill>
                  <a:schemeClr val="bg1"/>
                </a:solidFill>
              </a:rPr>
              <a:t>Affichez</a:t>
            </a:r>
            <a:r>
              <a:rPr lang="en-US" sz="2000" dirty="0">
                <a:solidFill>
                  <a:schemeClr val="bg1"/>
                </a:solidFill>
              </a:rPr>
              <a:t> et </a:t>
            </a:r>
            <a:r>
              <a:rPr lang="en-US" sz="2000" dirty="0" err="1">
                <a:solidFill>
                  <a:schemeClr val="bg1"/>
                </a:solidFill>
              </a:rPr>
              <a:t>analysez</a:t>
            </a:r>
            <a:r>
              <a:rPr lang="en-US" sz="2000" dirty="0">
                <a:solidFill>
                  <a:schemeClr val="bg1"/>
                </a:solidFill>
              </a:rPr>
              <a:t> la table de </a:t>
            </a:r>
            <a:r>
              <a:rPr lang="en-US" sz="2000" dirty="0" err="1">
                <a:solidFill>
                  <a:schemeClr val="bg1"/>
                </a:solidFill>
              </a:rPr>
              <a:t>routage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votre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routeur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001CD9-7CB8-39DA-B753-FDBA81F95E62}"/>
              </a:ext>
            </a:extLst>
          </p:cNvPr>
          <p:cNvSpPr txBox="1"/>
          <p:nvPr/>
        </p:nvSpPr>
        <p:spPr>
          <a:xfrm>
            <a:off x="5832473" y="4758295"/>
            <a:ext cx="61849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*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Toutes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les interfaces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peuvent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être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associées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à des VLANs pour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segmenter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le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trafic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réseau.Utilisée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pour la gestion et la communication de base entre les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équipements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dans un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environnement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VLAN.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*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La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métrique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coût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) pour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atteindre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ce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de 2, et la distance administrative de OSPF </a:t>
            </a:r>
            <a:r>
              <a:rPr lang="en-US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est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110</a:t>
            </a:r>
            <a:endParaRPr lang="en-US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014F85-6275-2B76-0D8F-FAD10CC01275}"/>
              </a:ext>
            </a:extLst>
          </p:cNvPr>
          <p:cNvSpPr txBox="1"/>
          <p:nvPr/>
        </p:nvSpPr>
        <p:spPr>
          <a:xfrm>
            <a:off x="307656" y="4682366"/>
            <a:ext cx="4985071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*OSPF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activé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sur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l'interface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avec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l'adresse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IP. Le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réseau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sera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annoncé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dans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l'aire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OSPF 0.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Les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autres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routeurs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OSPF dans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l'aire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0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apprendront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cette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route et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pourront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envoyer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du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trafic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vers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ce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réseau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via R4.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703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1328846C-324D-B2B5-2842-D838BAF9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57" y="1322464"/>
            <a:ext cx="6574163" cy="1903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972D0A-D3F9-06AB-130D-27B7CBE4B5A4}"/>
              </a:ext>
            </a:extLst>
          </p:cNvPr>
          <p:cNvSpPr txBox="1"/>
          <p:nvPr/>
        </p:nvSpPr>
        <p:spPr>
          <a:xfrm>
            <a:off x="307857" y="735282"/>
            <a:ext cx="628277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Teste de la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connectivité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via le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protocole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ICMP: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FC82E-54D7-87CC-3605-988C2967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4679425"/>
            <a:ext cx="5724525" cy="15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B1BC6-6A9B-577E-EBEC-800969411AA7}"/>
              </a:ext>
            </a:extLst>
          </p:cNvPr>
          <p:cNvSpPr txBox="1"/>
          <p:nvPr/>
        </p:nvSpPr>
        <p:spPr>
          <a:xfrm>
            <a:off x="6461716" y="3632202"/>
            <a:ext cx="5612810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*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Indique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où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envoyer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les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paquets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IP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lorsque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la destination du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paquet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ne correspond à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aucune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autre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route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spécifique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dans la table de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routage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  <a:ea typeface="+mn-lt"/>
              <a:cs typeface="+mn-lt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Arial Rounded MT Bold" panose="020F0704030504030204" pitchFamily="34" charset="0"/>
              <a:ea typeface="+mn-lt"/>
              <a:cs typeface="+mn-lt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Assurer la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connectivité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dans un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avec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plusieurs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sous-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réseaux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, car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cela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permet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aux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paquets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sortir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du sous-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local et d'être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routés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vers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les sous-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réseaux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appropriés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via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une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passerelle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Arial Rounded MT Bold" panose="020F0704030504030204" pitchFamily="34" charset="0"/>
              <a:ea typeface="+mn-lt"/>
              <a:cs typeface="+mn-lt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Arial Rounded MT Bold" panose="020F0704030504030204" pitchFamily="34" charset="0"/>
              <a:ea typeface="+mn-lt"/>
              <a:cs typeface="+mn-lt"/>
            </a:endParaRPr>
          </a:p>
          <a:p>
            <a:pPr algn="just"/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*Pas de route par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défaut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configurée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--&gt;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pinguer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une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adresse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IP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dehors de son sous-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, PC1 ne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saura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pas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où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envoyer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les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paquets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. En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conséquence</a:t>
            </a:r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, le ping </a:t>
            </a:r>
            <a:r>
              <a:rPr lang="en-US" sz="14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échoue</a:t>
            </a:r>
            <a:endParaRPr lang="en-US" sz="1400" dirty="0">
              <a:solidFill>
                <a:schemeClr val="bg1"/>
              </a:solidFill>
              <a:latin typeface="Arial Rounded MT Bold" panose="020F0704030504030204" pitchFamily="34" charset="0"/>
              <a:cs typeface="Calibri" panose="020F0502020204030204"/>
            </a:endParaRPr>
          </a:p>
          <a:p>
            <a:endParaRPr lang="en-US" sz="1300" dirty="0">
              <a:solidFill>
                <a:schemeClr val="bg1"/>
              </a:solidFill>
              <a:latin typeface="Arial Rounded MT Bold" panose="020F0704030504030204" pitchFamily="34" charset="0"/>
              <a:ea typeface="+mn-lt"/>
              <a:cs typeface="+mn-lt"/>
            </a:endParaRPr>
          </a:p>
          <a:p>
            <a:endParaRPr lang="en-US" sz="1300" dirty="0">
              <a:solidFill>
                <a:srgbClr val="0D0D0D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8956B-1FA2-3E9E-02F5-2A3F7915FB97}"/>
              </a:ext>
            </a:extLst>
          </p:cNvPr>
          <p:cNvSpPr txBox="1"/>
          <p:nvPr/>
        </p:nvSpPr>
        <p:spPr>
          <a:xfrm>
            <a:off x="409457" y="3885615"/>
            <a:ext cx="40013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2.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Ajout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d'une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route par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défaut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2999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54C0E3-9DDB-5327-1CC3-896E67927EE2}"/>
              </a:ext>
            </a:extLst>
          </p:cNvPr>
          <p:cNvSpPr txBox="1"/>
          <p:nvPr/>
        </p:nvSpPr>
        <p:spPr>
          <a:xfrm>
            <a:off x="363653" y="750761"/>
            <a:ext cx="39820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3.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Déconnexion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du sous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réseau</a:t>
            </a:r>
            <a:endParaRPr lang="en-US" sz="2400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0B980-A119-7987-EAEB-63C17F2AF9B8}"/>
              </a:ext>
            </a:extLst>
          </p:cNvPr>
          <p:cNvSpPr txBox="1"/>
          <p:nvPr/>
        </p:nvSpPr>
        <p:spPr>
          <a:xfrm>
            <a:off x="1833406" y="4138594"/>
            <a:ext cx="9037793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300" dirty="0">
                <a:solidFill>
                  <a:srgbClr val="0D0D0D"/>
                </a:solidFill>
                <a:ea typeface="+mn-lt"/>
                <a:cs typeface="+mn-lt"/>
              </a:rPr>
              <a:t>*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Perte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connectivité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pour le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déconnecté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et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nécessite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une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MAJ des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informations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routage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pour les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protocoles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dynamiques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et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statiques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. 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  <a:ea typeface="+mn-lt"/>
              <a:cs typeface="+mn-lt"/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Cette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opération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est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essentielle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pour la gestion du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et le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dépannage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, car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elle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permet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d'observer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comment les routes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sont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mises à jour et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supprimées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réponse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aux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changements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de la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topologie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0711C7-F49F-7978-22C5-0F68510F3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971" y="1715651"/>
            <a:ext cx="6999796" cy="21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87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F54C0E3-9DDB-5327-1CC3-896E67927EE2}"/>
              </a:ext>
            </a:extLst>
          </p:cNvPr>
          <p:cNvSpPr txBox="1"/>
          <p:nvPr/>
        </p:nvSpPr>
        <p:spPr>
          <a:xfrm>
            <a:off x="446726" y="1179439"/>
            <a:ext cx="39820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4.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Itinéraire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alternatif</a:t>
            </a:r>
            <a:r>
              <a:rPr lang="en-US" sz="2400" dirty="0">
                <a:solidFill>
                  <a:schemeClr val="bg1"/>
                </a:solidFill>
                <a:latin typeface="Arial Rounded MT Bold" panose="020F0704030504030204" pitchFamily="34" charset="0"/>
                <a:cs typeface="Calibri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0B980-A119-7987-EAEB-63C17F2AF9B8}"/>
              </a:ext>
            </a:extLst>
          </p:cNvPr>
          <p:cNvSpPr txBox="1"/>
          <p:nvPr/>
        </p:nvSpPr>
        <p:spPr>
          <a:xfrm>
            <a:off x="241300" y="3466798"/>
            <a:ext cx="11315700" cy="31239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200" b="1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Comparaison</a:t>
            </a:r>
            <a:r>
              <a:rPr lang="en-US" sz="32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avec le Lab RIPv2</a:t>
            </a:r>
          </a:p>
          <a:p>
            <a:pPr algn="just"/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Si le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était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configuré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de manière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similaire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dans le Lab RIPv2, il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est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probable que le chemin via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FastEthernet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était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le principal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en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raison de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sa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vitesse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supérieure par rapport au lien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série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.</a:t>
            </a:r>
            <a:endParaRPr lang="en-US" sz="3200" dirty="0">
              <a:solidFill>
                <a:schemeClr val="bg1"/>
              </a:solidFill>
              <a:latin typeface="Arial Rounded MT Bold" panose="020F0704030504030204" pitchFamily="34" charset="0"/>
              <a:ea typeface="+mn-lt"/>
              <a:cs typeface="+mn-lt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Déconnexion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efface les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réseaux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associés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au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rééseau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débranché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 dans la table de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routage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+mn-lt"/>
                <a:cs typeface="+mn-lt"/>
              </a:rPr>
              <a:t> 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  <a:cs typeface="Calibri"/>
            </a:endParaRPr>
          </a:p>
          <a:p>
            <a:pPr algn="just"/>
            <a:endParaRPr lang="en-US" sz="1300" dirty="0">
              <a:solidFill>
                <a:srgbClr val="0D0D0D"/>
              </a:solidFill>
              <a:cs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58F8A4-1F85-C941-7059-6C58A2345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75200" y="267271"/>
            <a:ext cx="6970074" cy="29392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C09525-A51A-4096-66D3-BC8367EF84DD}"/>
              </a:ext>
            </a:extLst>
          </p:cNvPr>
          <p:cNvSpPr/>
          <p:nvPr/>
        </p:nvSpPr>
        <p:spPr>
          <a:xfrm>
            <a:off x="-7583329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0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719" y="2725975"/>
            <a:ext cx="5763080" cy="965196"/>
          </a:xfrm>
          <a:noFill/>
        </p:spPr>
        <p:txBody>
          <a:bodyPr>
            <a:noAutofit/>
          </a:bodyPr>
          <a:lstStyle/>
          <a:p>
            <a:pPr algn="l"/>
            <a:r>
              <a:rPr lang="fr-FR" sz="400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Lab</a:t>
            </a:r>
            <a:r>
              <a:rPr lang="fr-FR" sz="40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 4 : DHCP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976385" y="3865325"/>
            <a:ext cx="39173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0" y="-6284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28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719" y="2725975"/>
            <a:ext cx="5763080" cy="965196"/>
          </a:xfrm>
          <a:noFill/>
        </p:spPr>
        <p:txBody>
          <a:bodyPr>
            <a:noAutofit/>
          </a:bodyPr>
          <a:lstStyle/>
          <a:p>
            <a:pPr algn="l"/>
            <a:r>
              <a:rPr lang="fr-FR" sz="400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Lab</a:t>
            </a:r>
            <a:r>
              <a:rPr lang="fr-FR" sz="400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0"/>
              </a:rPr>
              <a:t> 4 : DHCP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976385" y="3865325"/>
            <a:ext cx="391734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-7630886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50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85" y="65644"/>
            <a:ext cx="5780315" cy="840582"/>
          </a:xfrm>
        </p:spPr>
        <p:txBody>
          <a:bodyPr>
            <a:noAutofit/>
          </a:bodyPr>
          <a:lstStyle/>
          <a:p>
            <a:pPr algn="just"/>
            <a:r>
              <a:rPr lang="fr-FR" sz="2800">
                <a:solidFill>
                  <a:schemeClr val="bg1"/>
                </a:solidFill>
                <a:latin typeface="Arial Rounded MT Bold"/>
              </a:rPr>
              <a:t>Topologie et configuration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417284" y="1058306"/>
            <a:ext cx="45103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capture d’écran, diagramme, logo, ligne&#10;&#10;Description générée automatiquement">
            <a:extLst>
              <a:ext uri="{FF2B5EF4-FFF2-40B4-BE49-F238E27FC236}">
                <a16:creationId xmlns:a16="http://schemas.microsoft.com/office/drawing/2014/main" id="{8EBE4088-0487-A01C-90C6-3A2FED703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55" y="1325452"/>
            <a:ext cx="6366130" cy="167379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E3D036B-087D-2F3D-C81D-860E92957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3"/>
          <a:stretch/>
        </p:blipFill>
        <p:spPr bwMode="auto">
          <a:xfrm>
            <a:off x="188685" y="3336146"/>
            <a:ext cx="7959246" cy="132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10EC561-CE14-19B4-8896-46D444C79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529" y="5397569"/>
            <a:ext cx="8379756" cy="8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56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-775970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3F4C9-C02C-8AA4-8489-D58239A274A3}"/>
              </a:ext>
            </a:extLst>
          </p:cNvPr>
          <p:cNvSpPr txBox="1"/>
          <p:nvPr/>
        </p:nvSpPr>
        <p:spPr>
          <a:xfrm>
            <a:off x="-5238749" y="501463"/>
            <a:ext cx="42582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/>
            </a:br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6911EE-F670-6411-5866-42787CEF777E}"/>
              </a:ext>
            </a:extLst>
          </p:cNvPr>
          <p:cNvSpPr txBox="1"/>
          <p:nvPr/>
        </p:nvSpPr>
        <p:spPr>
          <a:xfrm>
            <a:off x="1106071" y="2459504"/>
            <a:ext cx="9535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Développement des compétences essentielles en configuration, gestion et analyse de réseaux</a:t>
            </a:r>
          </a:p>
          <a:p>
            <a:pPr marL="285750" indent="-285750">
              <a:buFontTx/>
              <a:buChar char="-"/>
            </a:pPr>
            <a:endParaRPr lang="fr-FR" sz="24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Outil d'analyse comme Wireshark pour vérifier et valider nos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2889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ED3B66B-C551-B625-C551-B59ECA711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85" y="65644"/>
            <a:ext cx="8228875" cy="840582"/>
          </a:xfrm>
        </p:spPr>
        <p:txBody>
          <a:bodyPr>
            <a:noAutofit/>
          </a:bodyPr>
          <a:lstStyle/>
          <a:p>
            <a:pPr algn="just"/>
            <a:r>
              <a:rPr lang="fr-FR" sz="2800">
                <a:solidFill>
                  <a:schemeClr val="bg1"/>
                </a:solidFill>
                <a:latin typeface="Arial Rounded MT Bold"/>
              </a:rPr>
              <a:t>Demande de bail depuis une machine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52C71D9-13C2-C8AA-6A65-C649ECA37D3C}"/>
              </a:ext>
            </a:extLst>
          </p:cNvPr>
          <p:cNvCxnSpPr>
            <a:cxnSpLocks/>
          </p:cNvCxnSpPr>
          <p:nvPr/>
        </p:nvCxnSpPr>
        <p:spPr>
          <a:xfrm>
            <a:off x="417284" y="1058306"/>
            <a:ext cx="7746276" cy="0"/>
          </a:xfrm>
          <a:prstGeom prst="line">
            <a:avLst/>
          </a:prstGeom>
          <a:ln w="38100">
            <a:solidFill>
              <a:srgbClr val="2F4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>
            <a:extLst>
              <a:ext uri="{FF2B5EF4-FFF2-40B4-BE49-F238E27FC236}">
                <a16:creationId xmlns:a16="http://schemas.microsoft.com/office/drawing/2014/main" id="{C3799C09-11F2-E12A-885B-C58EB191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3" y="1331639"/>
            <a:ext cx="5695517" cy="2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AE7011F-924B-0C5D-D707-12FDE4E97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3934856"/>
            <a:ext cx="47053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7FB22B2-6C0D-01E3-AE73-863736DBA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5554142"/>
            <a:ext cx="44005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A8F0EF7-AC10-3B0A-0326-894DC6A68A1F}"/>
              </a:ext>
            </a:extLst>
          </p:cNvPr>
          <p:cNvSpPr txBox="1"/>
          <p:nvPr/>
        </p:nvSpPr>
        <p:spPr>
          <a:xfrm>
            <a:off x="6076951" y="1620513"/>
            <a:ext cx="61150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Requête découverte DHCP pour localiser les serveurs DHCP disponibles</a:t>
            </a:r>
          </a:p>
          <a:p>
            <a:r>
              <a:rPr lang="fr-FR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DHCP répond avec une offre (adresse IP et autres paramètres réseau)</a:t>
            </a:r>
          </a:p>
          <a:p>
            <a:r>
              <a:rPr lang="fr-FR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 client accepte l'offre en envoyant une demande pour l'adresse IP proposée</a:t>
            </a:r>
          </a:p>
          <a:p>
            <a:r>
              <a:rPr lang="fr-FR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 serveur confirme l'attribution de l'adresse IP et fournit les paramètres finaux</a:t>
            </a:r>
          </a:p>
        </p:txBody>
      </p:sp>
    </p:spTree>
    <p:extLst>
      <p:ext uri="{BB962C8B-B14F-4D97-AF65-F5344CB8AC3E}">
        <p14:creationId xmlns:p14="http://schemas.microsoft.com/office/powerpoint/2010/main" val="237112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459C05F-A178-9481-C462-FC8862E75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565" y="-82867"/>
            <a:ext cx="8228875" cy="840582"/>
          </a:xfrm>
        </p:spPr>
        <p:txBody>
          <a:bodyPr>
            <a:no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  <a:latin typeface="Arial Rounded MT Bold"/>
              </a:rPr>
              <a:t>Analyse des trames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333FF99-C2E2-AC63-AD6E-A2478DE39FA7}"/>
              </a:ext>
            </a:extLst>
          </p:cNvPr>
          <p:cNvCxnSpPr>
            <a:cxnSpLocks/>
          </p:cNvCxnSpPr>
          <p:nvPr/>
        </p:nvCxnSpPr>
        <p:spPr>
          <a:xfrm>
            <a:off x="417284" y="789861"/>
            <a:ext cx="3890556" cy="0"/>
          </a:xfrm>
          <a:prstGeom prst="line">
            <a:avLst/>
          </a:prstGeom>
          <a:ln w="38100">
            <a:solidFill>
              <a:srgbClr val="2F4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72663D1D-1814-EA01-79E6-8043A0514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28"/>
          <a:stretch/>
        </p:blipFill>
        <p:spPr bwMode="auto">
          <a:xfrm>
            <a:off x="371564" y="1681482"/>
            <a:ext cx="6321127" cy="282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30D76-5EAC-9FAF-C3D2-5A69C224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47" r="26687"/>
          <a:stretch/>
        </p:blipFill>
        <p:spPr bwMode="auto">
          <a:xfrm>
            <a:off x="371565" y="4881879"/>
            <a:ext cx="10573849" cy="8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20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1">
            <a:extLst>
              <a:ext uri="{FF2B5EF4-FFF2-40B4-BE49-F238E27FC236}">
                <a16:creationId xmlns:a16="http://schemas.microsoft.com/office/drawing/2014/main" id="{8CF305A8-706C-4807-0C33-136637F43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85" y="65644"/>
            <a:ext cx="8228875" cy="840582"/>
          </a:xfrm>
        </p:spPr>
        <p:txBody>
          <a:bodyPr>
            <a:noAutofit/>
          </a:bodyPr>
          <a:lstStyle/>
          <a:p>
            <a:pPr algn="just"/>
            <a:r>
              <a:rPr lang="fr-FR" sz="2800">
                <a:solidFill>
                  <a:schemeClr val="bg1"/>
                </a:solidFill>
                <a:latin typeface="Arial Rounded MT Bold"/>
              </a:rPr>
              <a:t>Ping entre deux PC et options supplémentaires 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943FEE8-7F9E-33DC-71DE-E5BAAE2A3BB8}"/>
              </a:ext>
            </a:extLst>
          </p:cNvPr>
          <p:cNvCxnSpPr>
            <a:cxnSpLocks/>
          </p:cNvCxnSpPr>
          <p:nvPr/>
        </p:nvCxnSpPr>
        <p:spPr>
          <a:xfrm>
            <a:off x="417284" y="1058306"/>
            <a:ext cx="7746276" cy="0"/>
          </a:xfrm>
          <a:prstGeom prst="line">
            <a:avLst/>
          </a:prstGeom>
          <a:ln w="38100">
            <a:solidFill>
              <a:srgbClr val="2F4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>
            <a:extLst>
              <a:ext uri="{FF2B5EF4-FFF2-40B4-BE49-F238E27FC236}">
                <a16:creationId xmlns:a16="http://schemas.microsoft.com/office/drawing/2014/main" id="{599BC2E4-3B6F-AE69-88AB-36AF10FF5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1760910"/>
            <a:ext cx="5033556" cy="234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10722260-300B-B622-4FC3-4C358B76D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4627563"/>
            <a:ext cx="57340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B530107C-F6CD-146A-090C-14B739AB0E07}"/>
              </a:ext>
            </a:extLst>
          </p:cNvPr>
          <p:cNvSpPr txBox="1"/>
          <p:nvPr/>
        </p:nvSpPr>
        <p:spPr>
          <a:xfrm>
            <a:off x="6441440" y="2398573"/>
            <a:ext cx="56118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DHCP#dns-server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&lt;</a:t>
            </a:r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adresse_IP_DNS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</a:t>
            </a:r>
          </a:p>
          <a:p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DHCP#domain-name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&lt;</a:t>
            </a:r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nom_de_domaine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</a:t>
            </a:r>
          </a:p>
          <a:p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DHCP#lease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&lt;</a:t>
            </a:r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durée_du_bail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</a:t>
            </a:r>
          </a:p>
          <a:p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DHCP#netbios-name-server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&lt;</a:t>
            </a:r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adresse_IP_WINS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</a:t>
            </a:r>
          </a:p>
          <a:p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DHCP#netbios-node-type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&lt;</a:t>
            </a:r>
            <a:r>
              <a:rPr lang="fr-F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type_de_noeud</a:t>
            </a:r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&gt;</a:t>
            </a:r>
          </a:p>
          <a:p>
            <a:endParaRPr lang="fr-F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66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E9FEC38D-3D42-73F1-5956-0192DB641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85" y="65644"/>
            <a:ext cx="8228875" cy="840582"/>
          </a:xfrm>
        </p:spPr>
        <p:txBody>
          <a:bodyPr>
            <a:noAutofit/>
          </a:bodyPr>
          <a:lstStyle/>
          <a:p>
            <a:pPr algn="just"/>
            <a:r>
              <a:rPr lang="fr-FR" sz="2800">
                <a:solidFill>
                  <a:schemeClr val="bg1"/>
                </a:solidFill>
                <a:latin typeface="Arial Rounded MT Bold"/>
              </a:rPr>
              <a:t>Relai DHCP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335D356F-5782-6905-E058-1FB6682FF259}"/>
              </a:ext>
            </a:extLst>
          </p:cNvPr>
          <p:cNvCxnSpPr>
            <a:cxnSpLocks/>
          </p:cNvCxnSpPr>
          <p:nvPr/>
        </p:nvCxnSpPr>
        <p:spPr>
          <a:xfrm>
            <a:off x="417284" y="1058306"/>
            <a:ext cx="7746276" cy="0"/>
          </a:xfrm>
          <a:prstGeom prst="line">
            <a:avLst/>
          </a:prstGeom>
          <a:ln w="38100">
            <a:solidFill>
              <a:srgbClr val="2F4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20CC9913-0A44-0019-DFD6-42164AACB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2050098"/>
            <a:ext cx="471487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CF86D66-ACC2-2F90-1268-AF16F4CF3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484" y="4865965"/>
            <a:ext cx="573405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BFAB74AB-0C1F-63FA-E6FC-35C2594C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4575985"/>
            <a:ext cx="4345305" cy="19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A1B4A52-0388-1A71-DD66-E386A5EC5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7484" y="2142024"/>
            <a:ext cx="5432661" cy="133606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1398055-911F-6A30-3D2C-A98FC48E2039}"/>
              </a:ext>
            </a:extLst>
          </p:cNvPr>
          <p:cNvSpPr txBox="1"/>
          <p:nvPr/>
        </p:nvSpPr>
        <p:spPr>
          <a:xfrm>
            <a:off x="315685" y="1281871"/>
            <a:ext cx="5193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Rounded MT Bold" panose="020F0704030504030204" pitchFamily="34" charset="0"/>
              </a:rPr>
              <a:t>R1(config)#interface </a:t>
            </a:r>
            <a:r>
              <a:rPr lang="en-US" err="1">
                <a:solidFill>
                  <a:schemeClr val="bg1"/>
                </a:solidFill>
                <a:latin typeface="Arial Rounded MT Bold" panose="020F0704030504030204" pitchFamily="34" charset="0"/>
              </a:rPr>
              <a:t>fastethernet</a:t>
            </a:r>
            <a:r>
              <a:rPr lang="en-US">
                <a:solidFill>
                  <a:schemeClr val="bg1"/>
                </a:solidFill>
                <a:latin typeface="Arial Rounded MT Bold" panose="020F0704030504030204" pitchFamily="34" charset="0"/>
              </a:rPr>
              <a:t> 0/0</a:t>
            </a:r>
          </a:p>
          <a:p>
            <a:r>
              <a:rPr lang="en-US">
                <a:solidFill>
                  <a:schemeClr val="bg1"/>
                </a:solidFill>
                <a:latin typeface="Arial Rounded MT Bold" panose="020F0704030504030204" pitchFamily="34" charset="0"/>
              </a:rPr>
              <a:t>R1(config-if)#ip helper-address 192.168.23.3</a:t>
            </a:r>
          </a:p>
          <a:p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4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E7D59AA-311A-F057-1A1D-2F062DCEA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20" y="-35382"/>
            <a:ext cx="10230395" cy="840582"/>
          </a:xfrm>
        </p:spPr>
        <p:txBody>
          <a:bodyPr>
            <a:noAutofit/>
          </a:bodyPr>
          <a:lstStyle/>
          <a:p>
            <a:pPr algn="just"/>
            <a:r>
              <a:rPr lang="fr-FR" sz="2800">
                <a:solidFill>
                  <a:schemeClr val="bg1"/>
                </a:solidFill>
                <a:latin typeface="Arial Rounded MT Bold" panose="020F0704030504030204" pitchFamily="34" charset="0"/>
              </a:rPr>
              <a:t>Configuration d'un Client DHCP sur un Routeur Cisco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EEDB1E6-5544-390E-FDA5-E3538FE9B9AD}"/>
              </a:ext>
            </a:extLst>
          </p:cNvPr>
          <p:cNvCxnSpPr>
            <a:cxnSpLocks/>
          </p:cNvCxnSpPr>
          <p:nvPr/>
        </p:nvCxnSpPr>
        <p:spPr>
          <a:xfrm>
            <a:off x="417284" y="905906"/>
            <a:ext cx="9585236" cy="0"/>
          </a:xfrm>
          <a:prstGeom prst="line">
            <a:avLst/>
          </a:prstGeom>
          <a:ln w="38100">
            <a:solidFill>
              <a:srgbClr val="2F45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F9D28D10-AC78-B7DE-65C8-2EDA919F9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1169155"/>
            <a:ext cx="5049134" cy="181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5C37D-0F71-4BEA-5C47-E00046B2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3276601"/>
            <a:ext cx="57340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462AA64-51A6-EC72-FD19-91BBABEA1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4" y="4233515"/>
            <a:ext cx="5214323" cy="262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90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719" y="2725975"/>
            <a:ext cx="5763080" cy="965196"/>
          </a:xfrm>
          <a:noFill/>
        </p:spPr>
        <p:txBody>
          <a:bodyPr>
            <a:noAutofit/>
          </a:bodyPr>
          <a:lstStyle/>
          <a:p>
            <a:pPr algn="l"/>
            <a:r>
              <a:rPr lang="fr-FR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Lab</a:t>
            </a:r>
            <a:r>
              <a:rPr lang="fr-FR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5 : NAT/PAT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993319" y="3873792"/>
            <a:ext cx="38580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64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719" y="2725975"/>
            <a:ext cx="5763080" cy="965196"/>
          </a:xfrm>
          <a:noFill/>
        </p:spPr>
        <p:txBody>
          <a:bodyPr>
            <a:noAutofit/>
          </a:bodyPr>
          <a:lstStyle/>
          <a:p>
            <a:pPr algn="l"/>
            <a:r>
              <a:rPr lang="fr-FR" sz="4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Lab</a:t>
            </a:r>
            <a:r>
              <a:rPr lang="fr-FR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5 : NAT/PAT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993319" y="3873792"/>
            <a:ext cx="385808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-7630886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921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-772160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35" y="96582"/>
            <a:ext cx="4573815" cy="840582"/>
          </a:xfrm>
        </p:spPr>
        <p:txBody>
          <a:bodyPr>
            <a:normAutofit/>
          </a:bodyPr>
          <a:lstStyle/>
          <a:p>
            <a:r>
              <a:rPr lang="fr-FR" sz="2900">
                <a:solidFill>
                  <a:schemeClr val="bg1"/>
                </a:solidFill>
                <a:latin typeface="Arial Rounded MT Bold" panose="020F0704030504030204" pitchFamily="34" charset="0"/>
              </a:rPr>
              <a:t>Laboratoire 5 : NAT/PAT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258534" y="1032094"/>
            <a:ext cx="4243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8C691F5D-F03D-8B33-0CFC-605D534296B9}"/>
              </a:ext>
            </a:extLst>
          </p:cNvPr>
          <p:cNvSpPr txBox="1"/>
          <p:nvPr/>
        </p:nvSpPr>
        <p:spPr>
          <a:xfrm>
            <a:off x="198783" y="1603513"/>
            <a:ext cx="4856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- NAT statique:</a:t>
            </a:r>
          </a:p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- Attribue une adresse IP privée à une adresse IP publique spécifique de manière permanente.</a:t>
            </a:r>
          </a:p>
          <a:p>
            <a:endParaRPr lang="fr-FR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87A9D4-2EA2-A00E-B86D-597E1148D0A4}"/>
              </a:ext>
            </a:extLst>
          </p:cNvPr>
          <p:cNvSpPr txBox="1"/>
          <p:nvPr/>
        </p:nvSpPr>
        <p:spPr>
          <a:xfrm>
            <a:off x="5797825" y="1543878"/>
            <a:ext cx="4856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- NAT dynamique:</a:t>
            </a:r>
          </a:p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- Attribue une adresse IP privée à une adresse IP publique choisie dans un pool d'adresses disponibles.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10F576-75F5-168B-3C91-78A131731478}"/>
              </a:ext>
            </a:extLst>
          </p:cNvPr>
          <p:cNvSpPr txBox="1"/>
          <p:nvPr/>
        </p:nvSpPr>
        <p:spPr>
          <a:xfrm>
            <a:off x="198782" y="3429000"/>
            <a:ext cx="4856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- PAT statique:</a:t>
            </a:r>
          </a:p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- Attribue une adresse IP privée et un port spécifique à une adresse IP publique et un port spécifique de manière permanente.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791FFA5-57E3-4618-45B9-45D64B9FF56E}"/>
              </a:ext>
            </a:extLst>
          </p:cNvPr>
          <p:cNvSpPr txBox="1"/>
          <p:nvPr/>
        </p:nvSpPr>
        <p:spPr>
          <a:xfrm>
            <a:off x="5797824" y="3429000"/>
            <a:ext cx="4856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- PAT dynamique:</a:t>
            </a:r>
          </a:p>
          <a:p>
            <a:r>
              <a:rPr lang="fr-F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- Utilise un seul ou quelques IP publiques pour lui attribuer plusieurs adresses IP privées en utilisant des numéros de port uniques.</a:t>
            </a:r>
          </a:p>
        </p:txBody>
      </p:sp>
    </p:spTree>
    <p:extLst>
      <p:ext uri="{BB962C8B-B14F-4D97-AF65-F5344CB8AC3E}">
        <p14:creationId xmlns:p14="http://schemas.microsoft.com/office/powerpoint/2010/main" val="349135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5FAE6F-2B9E-A3F5-945A-23C31149A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" t="3839" r="1216" b="2961"/>
          <a:stretch/>
        </p:blipFill>
        <p:spPr>
          <a:xfrm>
            <a:off x="5922640" y="313673"/>
            <a:ext cx="6137671" cy="13850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353BA25-59ED-A82D-6915-582E881D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3" y="1308606"/>
            <a:ext cx="51530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83C290-3FA0-C7BE-BFB6-9EDB37CEC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" y="3810469"/>
            <a:ext cx="5600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D59595-0018-B858-5C5A-FAE56096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40" y="2232654"/>
            <a:ext cx="6152692" cy="18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7FF4839-1B68-8FB2-9F73-5849027B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61" y="6185764"/>
            <a:ext cx="5191578" cy="2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D27ADE0-F589-0B11-3959-5FD0798D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40" y="4439119"/>
            <a:ext cx="5600699" cy="224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26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5FAE6F-2B9E-A3F5-945A-23C31149A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" t="3839" r="1216" b="2961"/>
          <a:stretch/>
        </p:blipFill>
        <p:spPr>
          <a:xfrm>
            <a:off x="5678655" y="421887"/>
            <a:ext cx="6137671" cy="138505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4F8478B-5B51-5953-EA79-FE81BC0C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5" y="2054860"/>
            <a:ext cx="561799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162D5C1-919F-E247-D1F5-E263B17C3770}"/>
              </a:ext>
            </a:extLst>
          </p:cNvPr>
          <p:cNvSpPr txBox="1"/>
          <p:nvPr/>
        </p:nvSpPr>
        <p:spPr>
          <a:xfrm>
            <a:off x="217615" y="1345281"/>
            <a:ext cx="389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Webserver</a:t>
            </a:r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vers Host: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FA1EB21-FC19-F757-0C47-6F443A39431F}"/>
              </a:ext>
            </a:extLst>
          </p:cNvPr>
          <p:cNvSpPr txBox="1"/>
          <p:nvPr/>
        </p:nvSpPr>
        <p:spPr>
          <a:xfrm>
            <a:off x="217615" y="3830260"/>
            <a:ext cx="411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Host vers </a:t>
            </a:r>
            <a:r>
              <a:rPr lang="fr-FR" sz="2400" dirty="0" err="1">
                <a:solidFill>
                  <a:schemeClr val="bg2"/>
                </a:solidFill>
                <a:latin typeface="Arial Rounded MT Bold" panose="020F0704030504030204" pitchFamily="34" charset="0"/>
              </a:rPr>
              <a:t>Webserver</a:t>
            </a:r>
            <a:r>
              <a:rPr lang="fr-FR" sz="24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: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DF76593-5920-05BC-03ED-DA07EE09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05" y="4642384"/>
            <a:ext cx="57340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52F947C-69E4-E055-26D8-ACBB16725E14}"/>
              </a:ext>
            </a:extLst>
          </p:cNvPr>
          <p:cNvSpPr txBox="1"/>
          <p:nvPr/>
        </p:nvSpPr>
        <p:spPr>
          <a:xfrm>
            <a:off x="7595152" y="383026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NAT Statique</a:t>
            </a:r>
          </a:p>
        </p:txBody>
      </p:sp>
    </p:spTree>
    <p:extLst>
      <p:ext uri="{BB962C8B-B14F-4D97-AF65-F5344CB8AC3E}">
        <p14:creationId xmlns:p14="http://schemas.microsoft.com/office/powerpoint/2010/main" val="123646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0142" y="2851781"/>
            <a:ext cx="2901160" cy="687508"/>
          </a:xfrm>
        </p:spPr>
        <p:txBody>
          <a:bodyPr>
            <a:no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Partie 1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2410142" y="3662465"/>
            <a:ext cx="239532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45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5FAE6F-2B9E-A3F5-945A-23C31149A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" t="3839" r="1216" b="2961"/>
          <a:stretch/>
        </p:blipFill>
        <p:spPr>
          <a:xfrm>
            <a:off x="0" y="507596"/>
            <a:ext cx="6137671" cy="13850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EF159F7-62BF-4478-59D9-2AA988E6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6" y="2900590"/>
            <a:ext cx="7207932" cy="150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3316C0B-9A0E-A24A-A9E1-36E557DBF478}"/>
              </a:ext>
            </a:extLst>
          </p:cNvPr>
          <p:cNvSpPr txBox="1"/>
          <p:nvPr/>
        </p:nvSpPr>
        <p:spPr>
          <a:xfrm>
            <a:off x="7823752" y="325818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PAT Statique</a:t>
            </a:r>
          </a:p>
        </p:txBody>
      </p:sp>
    </p:spTree>
    <p:extLst>
      <p:ext uri="{BB962C8B-B14F-4D97-AF65-F5344CB8AC3E}">
        <p14:creationId xmlns:p14="http://schemas.microsoft.com/office/powerpoint/2010/main" val="101147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CAB08EC-987B-5FE6-6997-B9E5B054F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6269266" cy="30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699849C-E546-F5A0-88C7-AB89294E9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3" t="9884" r="3312" b="4413"/>
          <a:stretch/>
        </p:blipFill>
        <p:spPr>
          <a:xfrm>
            <a:off x="5383561" y="696005"/>
            <a:ext cx="6808439" cy="27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9FD24-2AFD-9A45-DAE4-E065407E6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b="1408"/>
          <a:stretch/>
        </p:blipFill>
        <p:spPr bwMode="auto">
          <a:xfrm>
            <a:off x="0" y="2994004"/>
            <a:ext cx="6832524" cy="341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C78FD26-93B9-AA1E-ABA8-FF92B5B6F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3" t="9884" r="3312" b="4413"/>
          <a:stretch/>
        </p:blipFill>
        <p:spPr>
          <a:xfrm>
            <a:off x="6029325" y="444501"/>
            <a:ext cx="6162675" cy="24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3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0" y="0"/>
            <a:ext cx="7630886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535" y="2770744"/>
            <a:ext cx="4573815" cy="840582"/>
          </a:xfrm>
        </p:spPr>
        <p:txBody>
          <a:bodyPr>
            <a:normAutofit/>
          </a:bodyPr>
          <a:lstStyle/>
          <a:p>
            <a:r>
              <a:rPr lang="fr-FR" sz="4800" dirty="0">
                <a:solidFill>
                  <a:schemeClr val="bg1"/>
                </a:solidFill>
                <a:latin typeface="Arial Rounded MT Bold"/>
              </a:rPr>
              <a:t>Conclusion</a:t>
            </a:r>
            <a:endParaRPr lang="fr-FR" sz="9600" dirty="0">
              <a:solidFill>
                <a:schemeClr val="bg1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2220684" y="3746500"/>
            <a:ext cx="31768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99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D1059-8B3B-99BD-F9FA-4281578CBCE6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7571" y="2851781"/>
            <a:ext cx="2618414" cy="687508"/>
          </a:xfrm>
        </p:spPr>
        <p:txBody>
          <a:bodyPr>
            <a:no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Partie 1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1923759" y="3667330"/>
            <a:ext cx="21618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34EDFC5-AEED-D766-B0E3-A8EAA7E3C75F}"/>
              </a:ext>
            </a:extLst>
          </p:cNvPr>
          <p:cNvSpPr txBox="1"/>
          <p:nvPr/>
        </p:nvSpPr>
        <p:spPr>
          <a:xfrm>
            <a:off x="7272860" y="2328561"/>
            <a:ext cx="358394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Routage statique</a:t>
            </a:r>
          </a:p>
        </p:txBody>
      </p:sp>
      <p:sp>
        <p:nvSpPr>
          <p:cNvPr id="4" name="Flèche : pentagone 3">
            <a:extLst>
              <a:ext uri="{FF2B5EF4-FFF2-40B4-BE49-F238E27FC236}">
                <a16:creationId xmlns:a16="http://schemas.microsoft.com/office/drawing/2014/main" id="{455EFA17-644C-1BD2-5B0E-CFD63E6353DC}"/>
              </a:ext>
            </a:extLst>
          </p:cNvPr>
          <p:cNvSpPr/>
          <p:nvPr/>
        </p:nvSpPr>
        <p:spPr>
          <a:xfrm>
            <a:off x="5982976" y="2328561"/>
            <a:ext cx="767187" cy="523221"/>
          </a:xfrm>
          <a:prstGeom prst="homePlate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ECDDAE-F1C9-3406-6D81-95743CC20F38}"/>
              </a:ext>
            </a:extLst>
          </p:cNvPr>
          <p:cNvSpPr txBox="1"/>
          <p:nvPr/>
        </p:nvSpPr>
        <p:spPr>
          <a:xfrm>
            <a:off x="7272860" y="3667330"/>
            <a:ext cx="2727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VLAN</a:t>
            </a:r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D5BC16D1-C5E8-05F1-E634-D7198F5BDC93}"/>
              </a:ext>
            </a:extLst>
          </p:cNvPr>
          <p:cNvSpPr/>
          <p:nvPr/>
        </p:nvSpPr>
        <p:spPr>
          <a:xfrm>
            <a:off x="5982975" y="3689691"/>
            <a:ext cx="767187" cy="523221"/>
          </a:xfrm>
          <a:prstGeom prst="homePlate">
            <a:avLst/>
          </a:prstGeom>
          <a:solidFill>
            <a:srgbClr val="2F45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26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3FEF-57C7-6B2D-9201-D0E93BFA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457" y="379818"/>
            <a:ext cx="4801187" cy="840582"/>
          </a:xfrm>
        </p:spPr>
        <p:txBody>
          <a:bodyPr>
            <a:normAutofit/>
          </a:bodyPr>
          <a:lstStyle/>
          <a:p>
            <a:pPr algn="l"/>
            <a:r>
              <a:rPr lang="fr-FR" sz="4000" dirty="0">
                <a:solidFill>
                  <a:schemeClr val="bg1"/>
                </a:solidFill>
                <a:latin typeface="Arial Rounded MT Bold"/>
              </a:rPr>
              <a:t>Routage statique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589DEBF-10B7-F595-60A6-A8BF714D7457}"/>
              </a:ext>
            </a:extLst>
          </p:cNvPr>
          <p:cNvCxnSpPr>
            <a:cxnSpLocks/>
          </p:cNvCxnSpPr>
          <p:nvPr/>
        </p:nvCxnSpPr>
        <p:spPr>
          <a:xfrm>
            <a:off x="829129" y="1220400"/>
            <a:ext cx="4249643" cy="129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4222A9DC-B463-379D-8C96-D7D0CF0C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127" y="1220400"/>
            <a:ext cx="5352343" cy="491241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F32C884-10FD-3C89-22B3-21D4C4595F4B}"/>
              </a:ext>
            </a:extLst>
          </p:cNvPr>
          <p:cNvSpPr txBox="1"/>
          <p:nvPr/>
        </p:nvSpPr>
        <p:spPr>
          <a:xfrm>
            <a:off x="467373" y="1955883"/>
            <a:ext cx="543535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  <a:latin typeface="Arial Rounded MT Bold"/>
                <a:ea typeface="+mn-lt"/>
                <a:cs typeface="+mn-lt"/>
              </a:rPr>
              <a:t>Le routage statique consiste à définir manuellement les chemins des paquets dans un réseau, sans adaptation automatique aux changements.</a:t>
            </a:r>
            <a:endParaRPr lang="fr-FR" sz="2400" dirty="0">
              <a:solidFill>
                <a:schemeClr val="bg1"/>
              </a:solidFill>
              <a:latin typeface="Arial Rounded MT Bold"/>
              <a:cs typeface="Calibri"/>
            </a:endParaRPr>
          </a:p>
        </p:txBody>
      </p:sp>
      <p:pic>
        <p:nvPicPr>
          <p:cNvPr id="10" name="Image 9" descr="Une image contenant diagramme, ligne, croquis, conception&#10;&#10;Description générée automatiquement">
            <a:extLst>
              <a:ext uri="{FF2B5EF4-FFF2-40B4-BE49-F238E27FC236}">
                <a16:creationId xmlns:a16="http://schemas.microsoft.com/office/drawing/2014/main" id="{120A9D3A-67B9-F71D-5B40-56ADF6C00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t="7840" r="6728"/>
          <a:stretch/>
        </p:blipFill>
        <p:spPr>
          <a:xfrm>
            <a:off x="1225685" y="4120298"/>
            <a:ext cx="4530190" cy="26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2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Appareils électroniques, capture d’écran, affichage&#10;&#10;Description générée automatiquement">
            <a:extLst>
              <a:ext uri="{FF2B5EF4-FFF2-40B4-BE49-F238E27FC236}">
                <a16:creationId xmlns:a16="http://schemas.microsoft.com/office/drawing/2014/main" id="{208283FD-C883-32E1-7CB2-3CAD0BAEB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49" y="3432886"/>
            <a:ext cx="6175212" cy="3043369"/>
          </a:xfrm>
          <a:prstGeom prst="rect">
            <a:avLst/>
          </a:prstGeom>
        </p:spPr>
      </p:pic>
      <p:pic>
        <p:nvPicPr>
          <p:cNvPr id="9" name="Image 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2558BAAB-1C9A-138A-C2C7-D89E2B877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9" y="362103"/>
            <a:ext cx="6190652" cy="2804890"/>
          </a:xfrm>
          <a:prstGeom prst="rect">
            <a:avLst/>
          </a:prstGeom>
        </p:spPr>
      </p:pic>
      <p:pic>
        <p:nvPicPr>
          <p:cNvPr id="10" name="Image 9" descr="conf-intf-lan | inetdoc.net">
            <a:extLst>
              <a:ext uri="{FF2B5EF4-FFF2-40B4-BE49-F238E27FC236}">
                <a16:creationId xmlns:a16="http://schemas.microsoft.com/office/drawing/2014/main" id="{58E17A18-2C02-BB35-CD8B-D1E12164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16" y="2139182"/>
            <a:ext cx="3778368" cy="28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9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6A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blanc&#10;&#10;Description générée automatiquement">
            <a:extLst>
              <a:ext uri="{FF2B5EF4-FFF2-40B4-BE49-F238E27FC236}">
                <a16:creationId xmlns:a16="http://schemas.microsoft.com/office/drawing/2014/main" id="{CC9CA4F3-D6B5-D034-F0E9-AA9F3B77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68" y="3077395"/>
            <a:ext cx="10333264" cy="14627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0B3A6DE-75B3-EDDF-FB17-5EB0671B9F08}"/>
              </a:ext>
            </a:extLst>
          </p:cNvPr>
          <p:cNvSpPr txBox="1"/>
          <p:nvPr/>
        </p:nvSpPr>
        <p:spPr>
          <a:xfrm>
            <a:off x="929368" y="2295727"/>
            <a:ext cx="56333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chemeClr val="bg1"/>
                </a:solidFill>
                <a:latin typeface="Arial Rounded MT Bold"/>
                <a:cs typeface="Calibri"/>
              </a:rPr>
              <a:t>Table ARP</a:t>
            </a:r>
          </a:p>
        </p:txBody>
      </p:sp>
    </p:spTree>
    <p:extLst>
      <p:ext uri="{BB962C8B-B14F-4D97-AF65-F5344CB8AC3E}">
        <p14:creationId xmlns:p14="http://schemas.microsoft.com/office/powerpoint/2010/main" val="168377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977523EE272541A72F342453DBE034" ma:contentTypeVersion="1" ma:contentTypeDescription="Crée un document." ma:contentTypeScope="" ma:versionID="a58cebdac2113f87da7057ad224b16c3">
  <xsd:schema xmlns:xsd="http://www.w3.org/2001/XMLSchema" xmlns:xs="http://www.w3.org/2001/XMLSchema" xmlns:p="http://schemas.microsoft.com/office/2006/metadata/properties" xmlns:ns3="24e25a59-0f60-46c6-b559-9c8312b1629a" targetNamespace="http://schemas.microsoft.com/office/2006/metadata/properties" ma:root="true" ma:fieldsID="d5a05c9e9427b0bf56e1997a3d46431e" ns3:_="">
    <xsd:import namespace="24e25a59-0f60-46c6-b559-9c8312b1629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25a59-0f60-46c6-b559-9c8312b1629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E7147E-B02F-4A8F-B655-8A69646C20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17B6C-7A2F-4F8C-833D-85E403510191}">
  <ds:schemaRefs>
    <ds:schemaRef ds:uri="24e25a59-0f60-46c6-b559-9c8312b1629a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C3E1A49-B39D-49BB-A2C4-056E07AB53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e25a59-0f60-46c6-b559-9c8312b162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3186</Words>
  <Application>Microsoft Office PowerPoint</Application>
  <PresentationFormat>Grand écran</PresentationFormat>
  <Paragraphs>290</Paragraphs>
  <Slides>53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9" baseType="lpstr">
      <vt:lpstr>Arial</vt:lpstr>
      <vt:lpstr>Arial Rounded MT Bold</vt:lpstr>
      <vt:lpstr>Calibri</vt:lpstr>
      <vt:lpstr>Calibri Light</vt:lpstr>
      <vt:lpstr>Wingdings</vt:lpstr>
      <vt:lpstr>Thème Office</vt:lpstr>
      <vt:lpstr>Construire un  réseau Informatique</vt:lpstr>
      <vt:lpstr>Plan de Présentation</vt:lpstr>
      <vt:lpstr>Introduction</vt:lpstr>
      <vt:lpstr>Présentation PowerPoint</vt:lpstr>
      <vt:lpstr>Partie 1</vt:lpstr>
      <vt:lpstr>Partie 1</vt:lpstr>
      <vt:lpstr>Routage statique</vt:lpstr>
      <vt:lpstr>Présentation PowerPoint</vt:lpstr>
      <vt:lpstr>Présentation PowerPoint</vt:lpstr>
      <vt:lpstr>Présentation PowerPoint</vt:lpstr>
      <vt:lpstr>VLAN</vt:lpstr>
      <vt:lpstr>Présentation PowerPoint</vt:lpstr>
      <vt:lpstr>Partie 2</vt:lpstr>
      <vt:lpstr>Partie 2</vt:lpstr>
      <vt:lpstr>Configuration du routeur Cisco</vt:lpstr>
      <vt:lpstr>Présentation PowerPoint</vt:lpstr>
      <vt:lpstr>Lab 1 : Set static route</vt:lpstr>
      <vt:lpstr>Lab 1 : Set static route</vt:lpstr>
      <vt:lpstr>Atelier 1 : Définir un itinéraire statique</vt:lpstr>
      <vt:lpstr>Atelier 1 : Définir un itinéraire statique entre 4 Routeurs</vt:lpstr>
      <vt:lpstr>Configuration des adresses IP sur les machines et routeurs</vt:lpstr>
      <vt:lpstr>Présentation PowerPoint</vt:lpstr>
      <vt:lpstr>Présentation PowerPoint</vt:lpstr>
      <vt:lpstr>Présentation PowerPoint</vt:lpstr>
      <vt:lpstr>Lab2 : Dynamic routing protocol – RIPv2</vt:lpstr>
      <vt:lpstr>Avantages et inconvénient du RIPv2</vt:lpstr>
      <vt:lpstr>Topologie et configuration</vt:lpstr>
      <vt:lpstr>Ping entre PC et table de routage</vt:lpstr>
      <vt:lpstr>Analyse des trames </vt:lpstr>
      <vt:lpstr>Lab 3 : Dynamic routing protocol - OSPF </vt:lpstr>
      <vt:lpstr>Lab 3 : Dynamic routing protocol - OSPF </vt:lpstr>
      <vt:lpstr>Présentation PowerPoint</vt:lpstr>
      <vt:lpstr>Protocole de routage dynamique (OSPF)</vt:lpstr>
      <vt:lpstr>Présentation PowerPoint</vt:lpstr>
      <vt:lpstr>Présentation PowerPoint</vt:lpstr>
      <vt:lpstr>Présentation PowerPoint</vt:lpstr>
      <vt:lpstr>Lab 4 : DHCP</vt:lpstr>
      <vt:lpstr>Lab 4 : DHCP</vt:lpstr>
      <vt:lpstr>Topologie et configuration</vt:lpstr>
      <vt:lpstr>Demande de bail depuis une machine</vt:lpstr>
      <vt:lpstr>Analyse des trames </vt:lpstr>
      <vt:lpstr>Ping entre deux PC et options supplémentaires </vt:lpstr>
      <vt:lpstr>Relai DHCP</vt:lpstr>
      <vt:lpstr>Configuration d'un Client DHCP sur un Routeur Cisco</vt:lpstr>
      <vt:lpstr>Lab 5 : NAT/PAT</vt:lpstr>
      <vt:lpstr>Lab 5 : NAT/PAT</vt:lpstr>
      <vt:lpstr>Laboratoire 5 : NAT/PAT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Construire un  réseau Informatique</dc:title>
  <dc:creator>Anton Jeyaraj Tonya</dc:creator>
  <cp:lastModifiedBy>Sivani Sarah PONNU</cp:lastModifiedBy>
  <cp:revision>41</cp:revision>
  <dcterms:created xsi:type="dcterms:W3CDTF">2024-05-26T19:56:41Z</dcterms:created>
  <dcterms:modified xsi:type="dcterms:W3CDTF">2024-06-05T10:41:03Z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0x01010077977523EE272541A72F342453DBE034</vt:lpwstr>
  </property>
</Properties>
</file>